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81" r:id="rId2"/>
    <p:sldId id="483" r:id="rId3"/>
    <p:sldId id="484" r:id="rId4"/>
    <p:sldId id="485" r:id="rId5"/>
    <p:sldId id="486" r:id="rId6"/>
    <p:sldId id="487" r:id="rId7"/>
    <p:sldId id="488" r:id="rId8"/>
    <p:sldId id="489" r:id="rId9"/>
    <p:sldId id="490" r:id="rId10"/>
    <p:sldId id="491" r:id="rId11"/>
    <p:sldId id="492" r:id="rId12"/>
    <p:sldId id="482" r:id="rId13"/>
    <p:sldId id="469" r:id="rId14"/>
    <p:sldId id="470" r:id="rId15"/>
    <p:sldId id="471" r:id="rId16"/>
    <p:sldId id="472" r:id="rId17"/>
    <p:sldId id="473" r:id="rId18"/>
    <p:sldId id="474" r:id="rId19"/>
    <p:sldId id="475" r:id="rId20"/>
    <p:sldId id="476" r:id="rId21"/>
    <p:sldId id="477" r:id="rId22"/>
    <p:sldId id="478" r:id="rId23"/>
    <p:sldId id="479" r:id="rId24"/>
    <p:sldId id="480" r:id="rId25"/>
    <p:sldId id="493"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800080"/>
    <a:srgbClr val="FF5050"/>
    <a:srgbClr val="00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9" autoAdjust="0"/>
    <p:restoredTop sz="94563" autoAdjust="0"/>
  </p:normalViewPr>
  <p:slideViewPr>
    <p:cSldViewPr>
      <p:cViewPr varScale="1">
        <p:scale>
          <a:sx n="74" d="100"/>
          <a:sy n="74" d="100"/>
        </p:scale>
        <p:origin x="1128" y="72"/>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688B77E-56C0-49A0-ABD1-1E485F30B1EE}" type="datetimeFigureOut">
              <a:rPr lang="ru-RU"/>
              <a:pPr>
                <a:defRPr/>
              </a:pPr>
              <a:t>20.04.2020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13411EF-5F06-4F86-9DBE-9C0317229974}"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EA3BB8B-2D13-4C52-B351-10055E841B2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18756FF-0AF7-4A17-ABDD-474DDA46AC1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27117BB-C898-4A59-ADBA-A32F7DA4AE02}"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4BEBD5D-8DFA-4185-862A-06E68348A69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9D1E7B8F-54B2-4512-B0D7-A990CC22CD8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5955C808-50C7-4A87-853D-CACFDC3C8AE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C1028EF7-21E9-4705-B0A5-3020DA4CBE6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6372F09-D7E6-43AB-8C88-C6442B95588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96E0986-22C5-4935-958B-44350D0C8711}"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2704224-5639-4C1F-B631-B9A517E0E018}"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DE4B303-F21E-4F10-8B08-696DF296F3B8}"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E2FC1F2-00BE-461D-B210-122056F84608}"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6F808276-1468-4A0F-813C-65802B91D53C}"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03122CE-B522-4B24-B735-1C6CD2FD869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D0712C9-371C-4D79-9653-403A4547E603}"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484784"/>
            <a:ext cx="7560840" cy="2463367"/>
          </a:xfrm>
          <a:prstGeom prst="rect">
            <a:avLst/>
          </a:prstGeom>
        </p:spPr>
        <p:txBody>
          <a:bodyPr wrap="square">
            <a:spAutoFit/>
          </a:bodyPr>
          <a:lstStyle/>
          <a:p>
            <a:pPr algn="ctr">
              <a:lnSpc>
                <a:spcPct val="107000"/>
              </a:lnSpc>
              <a:spcAft>
                <a:spcPts val="0"/>
              </a:spcAft>
            </a:pPr>
            <a:r>
              <a:rPr lang="kk-KZ" sz="2400" b="1" dirty="0" smtClean="0">
                <a:ea typeface="Verdana" panose="020B0604030504040204" pitchFamily="34" charset="0"/>
                <a:cs typeface="Times New Roman" panose="02020603050405020304" pitchFamily="18" charset="0"/>
              </a:rPr>
              <a:t>Тақырып 14</a:t>
            </a:r>
          </a:p>
          <a:p>
            <a:pPr algn="ctr">
              <a:lnSpc>
                <a:spcPct val="107000"/>
              </a:lnSpc>
              <a:spcAft>
                <a:spcPts val="0"/>
              </a:spcAft>
            </a:pPr>
            <a:endParaRPr lang="kk-KZ" sz="2400" b="1" dirty="0" smtClean="0">
              <a:ea typeface="Verdana" panose="020B0604030504040204" pitchFamily="34" charset="0"/>
              <a:cs typeface="Times New Roman" panose="02020603050405020304" pitchFamily="18" charset="0"/>
            </a:endParaRPr>
          </a:p>
          <a:p>
            <a:pPr algn="ctr">
              <a:lnSpc>
                <a:spcPct val="107000"/>
              </a:lnSpc>
              <a:spcAft>
                <a:spcPts val="0"/>
              </a:spcAft>
            </a:pPr>
            <a:r>
              <a:rPr lang="kk-KZ" sz="2400" b="1" dirty="0" smtClean="0">
                <a:ea typeface="Verdana" panose="020B0604030504040204" pitchFamily="34" charset="0"/>
                <a:cs typeface="Times New Roman" panose="02020603050405020304" pitchFamily="18" charset="0"/>
              </a:rPr>
              <a:t> </a:t>
            </a:r>
            <a:r>
              <a:rPr lang="kk-KZ" sz="2400" b="1" dirty="0">
                <a:ea typeface="Verdana" panose="020B0604030504040204" pitchFamily="34" charset="0"/>
                <a:cs typeface="Times New Roman" panose="02020603050405020304" pitchFamily="18" charset="0"/>
              </a:rPr>
              <a:t>Ақша қаражаттарын басқару модельдері. Ақша қаражаттарын басқарудың типтік саясатын </a:t>
            </a:r>
            <a:r>
              <a:rPr lang="kk-KZ" sz="2400" b="1" dirty="0" smtClean="0">
                <a:ea typeface="Verdana" panose="020B0604030504040204" pitchFamily="34" charset="0"/>
                <a:cs typeface="Times New Roman" panose="02020603050405020304" pitchFamily="18" charset="0"/>
              </a:rPr>
              <a:t>анықтау</a:t>
            </a:r>
          </a:p>
          <a:p>
            <a:pPr>
              <a:lnSpc>
                <a:spcPct val="107000"/>
              </a:lnSpc>
              <a:spcAft>
                <a:spcPts val="0"/>
              </a:spcAft>
            </a:pPr>
            <a:endParaRPr lang="ru-RU" sz="2400"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255671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404664"/>
            <a:ext cx="8064896" cy="5755422"/>
          </a:xfrm>
          <a:prstGeom prst="rect">
            <a:avLst/>
          </a:prstGeom>
        </p:spPr>
        <p:txBody>
          <a:bodyPr wrap="square">
            <a:spAutoFit/>
          </a:bodyPr>
          <a:lstStyle/>
          <a:p>
            <a:pPr indent="342900" algn="just">
              <a:spcAft>
                <a:spcPts val="0"/>
              </a:spcAft>
            </a:pPr>
            <a:r>
              <a:rPr lang="kk-KZ" sz="2300" b="1" dirty="0">
                <a:solidFill>
                  <a:srgbClr val="FF0000"/>
                </a:solidFill>
                <a:latin typeface="+mn-lt"/>
                <a:ea typeface="Times New Roman" panose="02020603050405020304" pitchFamily="18" charset="0"/>
              </a:rPr>
              <a:t>Ақша қаражаттары (cash)</a:t>
            </a:r>
            <a:r>
              <a:rPr lang="kk-KZ" sz="2300" dirty="0">
                <a:latin typeface="+mn-lt"/>
                <a:ea typeface="Times New Roman" panose="02020603050405020304" pitchFamily="18" charset="0"/>
              </a:rPr>
              <a:t> – қолма-қол және аударым түрінде шоғырланған (жинақталған) ақша – кәсіпорынның кассасында, банктің есепшотында, бағалы қағаздарда және т.б., олар өтімділіктің ең жоғары деңгейіне ие. Қаржы менеджментінде кәсіпорынның барлық ақша қаражаттары «қолма-қол ақша» деп аталады. Халықаралық практикада ақша құралдарының құрамына тез өтетін бағалы қағаздар сияқты ақша баламалары кіреді.</a:t>
            </a:r>
            <a:endParaRPr lang="ru-RU" sz="2300" dirty="0">
              <a:latin typeface="+mn-lt"/>
              <a:ea typeface="Times New Roman" panose="02020603050405020304" pitchFamily="18" charset="0"/>
            </a:endParaRPr>
          </a:p>
          <a:p>
            <a:pPr indent="342900" algn="just">
              <a:spcAft>
                <a:spcPts val="0"/>
              </a:spcAft>
            </a:pPr>
            <a:r>
              <a:rPr lang="kk-KZ" sz="2300" b="1" dirty="0">
                <a:latin typeface="+mn-lt"/>
                <a:ea typeface="Times New Roman" panose="02020603050405020304" pitchFamily="18" charset="0"/>
              </a:rPr>
              <a:t>Ақша қаражаттарының бар болуы келесіні қамтамасыз </a:t>
            </a:r>
            <a:r>
              <a:rPr lang="kk-KZ" sz="2300" b="1" dirty="0" smtClean="0">
                <a:latin typeface="+mn-lt"/>
                <a:ea typeface="Times New Roman" panose="02020603050405020304" pitchFamily="18" charset="0"/>
              </a:rPr>
              <a:t>етеді:</a:t>
            </a:r>
            <a:endParaRPr lang="ru-RU" sz="2300" b="1" dirty="0">
              <a:latin typeface="+mn-lt"/>
              <a:ea typeface="Times New Roman" panose="02020603050405020304" pitchFamily="18" charset="0"/>
            </a:endParaRPr>
          </a:p>
          <a:p>
            <a:pPr marL="342900" indent="-342900" algn="just">
              <a:spcAft>
                <a:spcPts val="0"/>
              </a:spcAft>
              <a:buFontTx/>
              <a:buChar char="-"/>
            </a:pPr>
            <a:r>
              <a:rPr lang="kk-KZ" sz="2300" dirty="0" smtClean="0">
                <a:latin typeface="+mn-lt"/>
                <a:ea typeface="Times New Roman" panose="02020603050405020304" pitchFamily="18" charset="0"/>
              </a:rPr>
              <a:t>кәсіпорынның </a:t>
            </a:r>
            <a:r>
              <a:rPr lang="kk-KZ" sz="2300" dirty="0">
                <a:latin typeface="+mn-lt"/>
                <a:ea typeface="Times New Roman" panose="02020603050405020304" pitchFamily="18" charset="0"/>
              </a:rPr>
              <a:t>әрі қарай дамуының мүмкіндіктері мен бағыттарын</a:t>
            </a:r>
            <a:r>
              <a:rPr lang="kk-KZ" sz="2300" dirty="0" smtClean="0">
                <a:latin typeface="+mn-lt"/>
                <a:ea typeface="Times New Roman" panose="02020603050405020304" pitchFamily="18" charset="0"/>
              </a:rPr>
              <a:t>;</a:t>
            </a:r>
          </a:p>
          <a:p>
            <a:pPr marL="342900" indent="-342900" algn="just">
              <a:spcAft>
                <a:spcPts val="0"/>
              </a:spcAft>
              <a:buFontTx/>
              <a:buChar char="-"/>
            </a:pPr>
            <a:r>
              <a:rPr lang="kk-KZ" sz="2300" dirty="0" smtClean="0">
                <a:latin typeface="+mn-lt"/>
                <a:ea typeface="Times New Roman" panose="02020603050405020304" pitchFamily="18" charset="0"/>
              </a:rPr>
              <a:t>кәсіпорынның </a:t>
            </a:r>
            <a:r>
              <a:rPr lang="kk-KZ" sz="2300" dirty="0">
                <a:latin typeface="+mn-lt"/>
                <a:ea typeface="Times New Roman" panose="02020603050405020304" pitchFamily="18" charset="0"/>
              </a:rPr>
              <a:t>сенімділігі мен бәсекеге қабілеттілігін.</a:t>
            </a:r>
            <a:endParaRPr lang="ru-RU" sz="2300" dirty="0">
              <a:effectLst/>
              <a:latin typeface="+mn-lt"/>
              <a:ea typeface="Times New Roman" panose="02020603050405020304" pitchFamily="18" charset="0"/>
            </a:endParaRPr>
          </a:p>
        </p:txBody>
      </p:sp>
    </p:spTree>
    <p:extLst>
      <p:ext uri="{BB962C8B-B14F-4D97-AF65-F5344CB8AC3E}">
        <p14:creationId xmlns:p14="http://schemas.microsoft.com/office/powerpoint/2010/main" val="390879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332656"/>
            <a:ext cx="7632848" cy="6186309"/>
          </a:xfrm>
          <a:prstGeom prst="rect">
            <a:avLst/>
          </a:prstGeom>
        </p:spPr>
        <p:txBody>
          <a:bodyPr wrap="square">
            <a:spAutoFit/>
          </a:bodyPr>
          <a:lstStyle/>
          <a:p>
            <a:pPr indent="288290" algn="just"/>
            <a:r>
              <a:rPr lang="kk-KZ" sz="2200" b="1" dirty="0"/>
              <a:t>Әлемдік тәжірибеде </a:t>
            </a:r>
            <a:r>
              <a:rPr lang="kk-KZ" sz="2200" b="1" dirty="0">
                <a:solidFill>
                  <a:srgbClr val="FF0000"/>
                </a:solidFill>
              </a:rPr>
              <a:t>ақша ағыны «cash flow»</a:t>
            </a:r>
            <a:r>
              <a:rPr lang="kk-KZ" sz="2200" b="1" dirty="0"/>
              <a:t> деп аталады</a:t>
            </a:r>
            <a:r>
              <a:rPr lang="kk-KZ" sz="2200" dirty="0"/>
              <a:t>. Бұл көрсеткіш АҚШ-та пайда болған, шаруашылық жүргізуші субъектілер әрі қарай оны ораналастыру мақсатында уақытша болса да қалатын ақша қаражатының белгілі бір бөлшегі. Ол амортизациялық шегерімдердің сомасына және басқа да ақша қорларына тең болуы мүмкін.</a:t>
            </a:r>
            <a:endParaRPr lang="ru-RU" sz="2200" dirty="0"/>
          </a:p>
          <a:p>
            <a:pPr indent="288290" algn="just"/>
            <a:r>
              <a:rPr lang="kk-KZ" sz="2200" b="1" dirty="0">
                <a:solidFill>
                  <a:srgbClr val="FF0000"/>
                </a:solidFill>
              </a:rPr>
              <a:t>«Сash flow» көрсеткіші </a:t>
            </a:r>
            <a:r>
              <a:rPr lang="kk-KZ" sz="2200" dirty="0"/>
              <a:t>шаруашылық жүргізуші субъектінің  есеп-айырысу шотында қалған соманы анықтау үшін қолданылады, яғни ақша түсімі мен оны жұмсау арасындағы сальдо (айырма) ретінде түсіндіріледі. Ақша ағынында ақша түсімі ақша ағынынан асып кетсе ол жағынсыз, ал керісінше жағдайда жағынды болып табылады. Бұл көрсеткіш ақша ағынын жоспарлау және баланстық талдау жасау кезінде қажет болады. </a:t>
            </a:r>
            <a:endParaRPr lang="ru-RU" sz="2200" dirty="0">
              <a:effectLst/>
            </a:endParaRPr>
          </a:p>
        </p:txBody>
      </p:sp>
    </p:spTree>
    <p:extLst>
      <p:ext uri="{BB962C8B-B14F-4D97-AF65-F5344CB8AC3E}">
        <p14:creationId xmlns:p14="http://schemas.microsoft.com/office/powerpoint/2010/main" val="1015647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9592" y="548680"/>
            <a:ext cx="7344816" cy="5632311"/>
          </a:xfrm>
          <a:prstGeom prst="rect">
            <a:avLst/>
          </a:prstGeom>
        </p:spPr>
        <p:txBody>
          <a:bodyPr wrap="square">
            <a:spAutoFit/>
          </a:bodyPr>
          <a:lstStyle/>
          <a:p>
            <a:pPr indent="288290" algn="just"/>
            <a:r>
              <a:rPr lang="kk-KZ" sz="2400" b="1" dirty="0">
                <a:solidFill>
                  <a:srgbClr val="FF0000"/>
                </a:solidFill>
                <a:latin typeface="+mn-lt"/>
              </a:rPr>
              <a:t>Отандық ғалымдар ақша қаражатын ағынын </a:t>
            </a:r>
            <a:r>
              <a:rPr lang="kk-KZ" sz="2400" dirty="0">
                <a:latin typeface="+mn-lt"/>
              </a:rPr>
              <a:t>белгілі бір уақытта кәсіпорындардың барлық қабылдаған және жұмсаған ақша қаражаты деп түсінеді және оны көбінесе пайдамен </a:t>
            </a:r>
            <a:r>
              <a:rPr lang="kk-KZ" sz="2400" dirty="0" smtClean="0">
                <a:latin typeface="+mn-lt"/>
              </a:rPr>
              <a:t>ұштастырады.</a:t>
            </a:r>
          </a:p>
          <a:p>
            <a:pPr indent="288290" algn="just"/>
            <a:endParaRPr lang="kk-KZ" sz="2400" dirty="0">
              <a:latin typeface="+mn-lt"/>
              <a:ea typeface="Times New Roman" panose="02020603050405020304" pitchFamily="18" charset="0"/>
            </a:endParaRPr>
          </a:p>
          <a:p>
            <a:pPr indent="288290" algn="just"/>
            <a:r>
              <a:rPr lang="kk-KZ" sz="2400" b="1" dirty="0" smtClean="0">
                <a:solidFill>
                  <a:srgbClr val="FF0000"/>
                </a:solidFill>
                <a:latin typeface="+mn-lt"/>
                <a:ea typeface="Times New Roman" panose="02020603050405020304" pitchFamily="18" charset="0"/>
              </a:rPr>
              <a:t>Пайда </a:t>
            </a:r>
            <a:r>
              <a:rPr lang="kk-KZ" sz="2400" dirty="0">
                <a:latin typeface="+mn-lt"/>
                <a:ea typeface="Times New Roman" panose="02020603050405020304" pitchFamily="18" charset="0"/>
              </a:rPr>
              <a:t>кәсіпорынның тиімділік көрсеткіші ретінде қарастырылады және оның қызметінің негізгі ресурсы болып </a:t>
            </a:r>
            <a:r>
              <a:rPr lang="kk-KZ" sz="2400" dirty="0" smtClean="0">
                <a:latin typeface="+mn-lt"/>
                <a:ea typeface="Times New Roman" panose="02020603050405020304" pitchFamily="18" charset="0"/>
              </a:rPr>
              <a:t>табылады.</a:t>
            </a:r>
          </a:p>
          <a:p>
            <a:pPr indent="288290" algn="just"/>
            <a:endParaRPr lang="kk-KZ" sz="2400" dirty="0" smtClean="0">
              <a:latin typeface="+mn-lt"/>
              <a:ea typeface="Times New Roman" panose="02020603050405020304" pitchFamily="18" charset="0"/>
            </a:endParaRPr>
          </a:p>
          <a:p>
            <a:pPr indent="288290" algn="just"/>
            <a:r>
              <a:rPr lang="kk-KZ" sz="2400" dirty="0" smtClean="0">
                <a:latin typeface="+mn-lt"/>
                <a:ea typeface="Times New Roman" panose="02020603050405020304" pitchFamily="18" charset="0"/>
              </a:rPr>
              <a:t>Пайданың </a:t>
            </a:r>
            <a:r>
              <a:rPr lang="kk-KZ" sz="2400" dirty="0">
                <a:latin typeface="+mn-lt"/>
                <a:ea typeface="Times New Roman" panose="02020603050405020304" pitchFamily="18" charset="0"/>
              </a:rPr>
              <a:t>өсуі кәсіпорын үшін қаржыландырудың негізін құрайды, сондай-ақ ол кең ауқымда өнім өндірумен қатар әлеуметтік және материалды қажеттіліктерді қамтамасыз етеді. </a:t>
            </a:r>
            <a:endParaRPr lang="ru-RU" sz="2400" dirty="0">
              <a:latin typeface="+mn-lt"/>
            </a:endParaRPr>
          </a:p>
        </p:txBody>
      </p:sp>
    </p:spTree>
    <p:extLst>
      <p:ext uri="{BB962C8B-B14F-4D97-AF65-F5344CB8AC3E}">
        <p14:creationId xmlns:p14="http://schemas.microsoft.com/office/powerpoint/2010/main" val="2363014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55576" y="476672"/>
            <a:ext cx="7488832" cy="6001643"/>
          </a:xfrm>
          <a:prstGeom prst="rect">
            <a:avLst/>
          </a:prstGeom>
        </p:spPr>
        <p:txBody>
          <a:bodyPr wrap="square">
            <a:spAutoFit/>
          </a:bodyPr>
          <a:lstStyle/>
          <a:p>
            <a:pPr indent="288290" algn="ctr"/>
            <a:r>
              <a:rPr lang="kk-KZ" sz="2400" b="1" dirty="0"/>
              <a:t>Ақша қаражатының </a:t>
            </a:r>
            <a:r>
              <a:rPr lang="kk-KZ" sz="2400" b="1" dirty="0">
                <a:solidFill>
                  <a:srgbClr val="FF0000"/>
                </a:solidFill>
              </a:rPr>
              <a:t>тек қана бар болуы</a:t>
            </a:r>
            <a:r>
              <a:rPr lang="kk-KZ" sz="2400" b="1" dirty="0"/>
              <a:t> </a:t>
            </a:r>
            <a:r>
              <a:rPr lang="kk-KZ" sz="2400" dirty="0"/>
              <a:t>ешқандай пайда әкелмейді, ал баға деңгейінің өсуі кезінде  ол өзінің сатып алыну қабілетінен айырылады. Бірақ, бұл жағдайға қарамастан аса өтімді активтердің бар болуы тәуекел деңгейін максималды түрде төмендетеді. Тауардың өзіндік құнымен сатудан түскен айырма арасындағы пайда ақша қаражатының ағынына әр түрлі әсер етуі мүмкін. Мысалы, өндіріс пен мекемені эксплуатациялауда кеткен шығын ақша қаражатын пайдалануымен ешқандай байланысы жоқ, ал таза табысқа салынған амортизация сомасы ақша қаражаты ағынының баламалы көрсеткішін ғана көрсетеді.</a:t>
            </a:r>
            <a:endParaRPr lang="ru-RU" sz="2400" dirty="0">
              <a:effectLst/>
            </a:endParaRPr>
          </a:p>
        </p:txBody>
      </p:sp>
    </p:spTree>
    <p:extLst>
      <p:ext uri="{BB962C8B-B14F-4D97-AF65-F5344CB8AC3E}">
        <p14:creationId xmlns:p14="http://schemas.microsoft.com/office/powerpoint/2010/main" val="2231384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188640"/>
            <a:ext cx="7272808" cy="6463308"/>
          </a:xfrm>
          <a:prstGeom prst="rect">
            <a:avLst/>
          </a:prstGeom>
        </p:spPr>
        <p:txBody>
          <a:bodyPr wrap="square">
            <a:spAutoFit/>
          </a:bodyPr>
          <a:lstStyle/>
          <a:p>
            <a:pPr indent="288290" algn="just"/>
            <a:r>
              <a:rPr lang="kk-KZ" sz="2300" dirty="0"/>
              <a:t>Ақша ағынын талдау </a:t>
            </a:r>
            <a:r>
              <a:rPr lang="kk-KZ" sz="2300" b="1" dirty="0">
                <a:solidFill>
                  <a:srgbClr val="FF0000"/>
                </a:solidFill>
              </a:rPr>
              <a:t>үш негізгі бағыт </a:t>
            </a:r>
            <a:r>
              <a:rPr lang="kk-KZ" sz="2300" dirty="0"/>
              <a:t>бойынша жүзеге асырылады: ағындық, инвестициялық және кәсіпорынның ортақ қаржы қызметі арқылы жүзеге асырылады.</a:t>
            </a:r>
            <a:endParaRPr lang="ru-RU" sz="2300" dirty="0"/>
          </a:p>
          <a:p>
            <a:pPr indent="288290" algn="just"/>
            <a:r>
              <a:rPr lang="kk-KZ" sz="2300" b="1" dirty="0" smtClean="0">
                <a:solidFill>
                  <a:srgbClr val="FF0000"/>
                </a:solidFill>
              </a:rPr>
              <a:t>Ағымдағы (операциялық)</a:t>
            </a:r>
            <a:r>
              <a:rPr lang="kk-KZ" sz="2300" dirty="0" smtClean="0"/>
              <a:t> </a:t>
            </a:r>
            <a:r>
              <a:rPr lang="kk-KZ" sz="2300" dirty="0"/>
              <a:t>қызметі - өндірістен түскен пайда аванстары, қысқамерзімді несиелер мен займдар алу, жәрдемақылар төлеу,  бюджетпен есеп айырысу, несие мен займдардан түскен пайызды алу.</a:t>
            </a:r>
            <a:endParaRPr lang="ru-RU" sz="2300" dirty="0"/>
          </a:p>
          <a:p>
            <a:pPr indent="288290" algn="just"/>
            <a:r>
              <a:rPr lang="kk-KZ" sz="2300" b="1" dirty="0">
                <a:solidFill>
                  <a:srgbClr val="FF0000"/>
                </a:solidFill>
              </a:rPr>
              <a:t>Инвестициялық қызметі</a:t>
            </a:r>
            <a:r>
              <a:rPr lang="kk-KZ" sz="2300" dirty="0"/>
              <a:t> – материалдық емес активтерден, негізгі қаражатты иелену немесе өндірумен байланысты түскен  ақша қаражаттары.</a:t>
            </a:r>
            <a:endParaRPr lang="ru-RU" sz="2300" dirty="0"/>
          </a:p>
          <a:p>
            <a:pPr indent="288290" algn="just"/>
            <a:r>
              <a:rPr lang="kk-KZ" sz="2300" b="1" dirty="0">
                <a:solidFill>
                  <a:srgbClr val="FF0000"/>
                </a:solidFill>
              </a:rPr>
              <a:t>Қаржылық қызметі</a:t>
            </a:r>
            <a:r>
              <a:rPr lang="kk-KZ" sz="2300" dirty="0"/>
              <a:t> – ұзақмерзімді займдар мен несиелер алу, бұрын алынған несиелер бойынша қарызды жабу, дивидендтер төлеу.</a:t>
            </a:r>
            <a:endParaRPr lang="ru-RU" sz="2300" dirty="0">
              <a:effectLst/>
            </a:endParaRPr>
          </a:p>
        </p:txBody>
      </p:sp>
    </p:spTree>
    <p:extLst>
      <p:ext uri="{BB962C8B-B14F-4D97-AF65-F5344CB8AC3E}">
        <p14:creationId xmlns:p14="http://schemas.microsoft.com/office/powerpoint/2010/main" val="1757247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764704"/>
            <a:ext cx="7488832" cy="5262979"/>
          </a:xfrm>
          <a:prstGeom prst="rect">
            <a:avLst/>
          </a:prstGeom>
        </p:spPr>
        <p:txBody>
          <a:bodyPr wrap="square">
            <a:spAutoFit/>
          </a:bodyPr>
          <a:lstStyle/>
          <a:p>
            <a:pPr indent="288290" algn="just">
              <a:spcAft>
                <a:spcPts val="0"/>
              </a:spcAft>
              <a:tabLst>
                <a:tab pos="3409950" algn="l"/>
              </a:tabLst>
            </a:pPr>
            <a:r>
              <a:rPr lang="kk-KZ" sz="2400" dirty="0">
                <a:ea typeface="Verdana" panose="020B0604030504040204" pitchFamily="34" charset="0"/>
              </a:rPr>
              <a:t>Кәсiпорынның </a:t>
            </a:r>
            <a:r>
              <a:rPr lang="kk-KZ" sz="2400" b="1" dirty="0">
                <a:solidFill>
                  <a:srgbClr val="FF0000"/>
                </a:solidFill>
                <a:ea typeface="Verdana" panose="020B0604030504040204" pitchFamily="34" charset="0"/>
              </a:rPr>
              <a:t>ақшалай ағындарының басқару үдерісінің  </a:t>
            </a:r>
            <a:r>
              <a:rPr lang="kk-KZ" sz="2400" dirty="0">
                <a:ea typeface="Verdana" panose="020B0604030504040204" pitchFamily="34" charset="0"/>
              </a:rPr>
              <a:t>негiзі нақты қағидалармен негiзделедi:</a:t>
            </a:r>
            <a:endParaRPr lang="ru-RU" sz="2400" dirty="0">
              <a:ea typeface="Verdana" panose="020B0604030504040204" pitchFamily="34" charset="0"/>
            </a:endParaRPr>
          </a:p>
          <a:p>
            <a:pPr indent="288290" algn="just">
              <a:spcAft>
                <a:spcPts val="0"/>
              </a:spcAft>
              <a:tabLst>
                <a:tab pos="3409950" algn="l"/>
              </a:tabLst>
            </a:pPr>
            <a:r>
              <a:rPr lang="kk-KZ" sz="2400" dirty="0">
                <a:ea typeface="Verdana" panose="020B0604030504040204" pitchFamily="34" charset="0"/>
              </a:rPr>
              <a:t>- ақпараттық  ақиқаттық қағидасы;</a:t>
            </a:r>
            <a:endParaRPr lang="ru-RU" sz="2400" dirty="0">
              <a:ea typeface="Verdana" panose="020B0604030504040204" pitchFamily="34" charset="0"/>
            </a:endParaRPr>
          </a:p>
          <a:p>
            <a:pPr indent="288290" algn="just">
              <a:spcAft>
                <a:spcPts val="0"/>
              </a:spcAft>
              <a:tabLst>
                <a:tab pos="3409950" algn="l"/>
              </a:tabLst>
            </a:pPr>
            <a:r>
              <a:rPr lang="kk-KZ" sz="2400" dirty="0">
                <a:ea typeface="Verdana" panose="020B0604030504040204" pitchFamily="34" charset="0"/>
              </a:rPr>
              <a:t>- тиiмдiлiктiң қамтамасыз етілу қағидасы;</a:t>
            </a:r>
            <a:endParaRPr lang="ru-RU" sz="2400" dirty="0">
              <a:ea typeface="Verdana" panose="020B0604030504040204" pitchFamily="34" charset="0"/>
            </a:endParaRPr>
          </a:p>
          <a:p>
            <a:pPr indent="288290" algn="just">
              <a:spcAft>
                <a:spcPts val="0"/>
              </a:spcAft>
              <a:tabLst>
                <a:tab pos="3409950" algn="l"/>
              </a:tabLst>
            </a:pPr>
            <a:r>
              <a:rPr lang="kk-KZ" sz="2400" dirty="0">
                <a:ea typeface="Verdana" panose="020B0604030504040204" pitchFamily="34" charset="0"/>
              </a:rPr>
              <a:t>- өтiмдiліктiң қамтамасыз етілу қағидасы;</a:t>
            </a:r>
            <a:endParaRPr lang="ru-RU" sz="2400" dirty="0">
              <a:ea typeface="Verdana" panose="020B0604030504040204" pitchFamily="34" charset="0"/>
            </a:endParaRPr>
          </a:p>
          <a:p>
            <a:pPr indent="288290" algn="just">
              <a:spcAft>
                <a:spcPts val="0"/>
              </a:spcAft>
              <a:tabLst>
                <a:tab pos="3409950" algn="l"/>
              </a:tabLst>
            </a:pPr>
            <a:endParaRPr lang="kk-KZ" sz="2400" dirty="0" smtClean="0">
              <a:ea typeface="Verdana" panose="020B0604030504040204" pitchFamily="34" charset="0"/>
            </a:endParaRPr>
          </a:p>
          <a:p>
            <a:pPr indent="288290" algn="ctr">
              <a:spcAft>
                <a:spcPts val="0"/>
              </a:spcAft>
              <a:tabLst>
                <a:tab pos="3409950" algn="l"/>
              </a:tabLst>
            </a:pPr>
            <a:r>
              <a:rPr lang="kk-KZ" sz="2400" dirty="0" smtClean="0">
                <a:ea typeface="Verdana" panose="020B0604030504040204" pitchFamily="34" charset="0"/>
              </a:rPr>
              <a:t>Ақша </a:t>
            </a:r>
            <a:r>
              <a:rPr lang="kk-KZ" sz="2400" dirty="0">
                <a:ea typeface="Verdana" panose="020B0604030504040204" pitchFamily="34" charset="0"/>
              </a:rPr>
              <a:t>ағынын басқарудың ең негізгі мақсаты болып ақша қаражатының жұмсалуы және түсуі ауқымын баланстау, сондай-ақ сол уақытта ақшалай қаражаттарды синхрондау арқылы кәсіпорынның қаржылық тепе-теңдігін қамтамасыз ету болып табылады.</a:t>
            </a:r>
            <a:endParaRPr lang="ru-RU" sz="2400" dirty="0">
              <a:effectLst/>
              <a:ea typeface="Verdana" panose="020B0604030504040204" pitchFamily="34" charset="0"/>
            </a:endParaRPr>
          </a:p>
        </p:txBody>
      </p:sp>
    </p:spTree>
    <p:extLst>
      <p:ext uri="{BB962C8B-B14F-4D97-AF65-F5344CB8AC3E}">
        <p14:creationId xmlns:p14="http://schemas.microsoft.com/office/powerpoint/2010/main" val="2592318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55576" y="692696"/>
            <a:ext cx="7128792" cy="3970318"/>
          </a:xfrm>
          <a:prstGeom prst="rect">
            <a:avLst/>
          </a:prstGeom>
        </p:spPr>
        <p:txBody>
          <a:bodyPr wrap="square">
            <a:spAutoFit/>
          </a:bodyPr>
          <a:lstStyle/>
          <a:p>
            <a:pPr indent="288290" algn="just">
              <a:spcAft>
                <a:spcPts val="0"/>
              </a:spcAft>
              <a:tabLst>
                <a:tab pos="3409950" algn="l"/>
              </a:tabLst>
            </a:pPr>
            <a:r>
              <a:rPr lang="kk-KZ" sz="2800" dirty="0">
                <a:ea typeface="Verdana" panose="020B0604030504040204" pitchFamily="34" charset="0"/>
              </a:rPr>
              <a:t>Басқару әдістері келесіні қарастырады</a:t>
            </a:r>
            <a:r>
              <a:rPr lang="kk-KZ" sz="2800" dirty="0" smtClean="0">
                <a:ea typeface="Verdana" panose="020B0604030504040204" pitchFamily="34" charset="0"/>
              </a:rPr>
              <a:t>:</a:t>
            </a:r>
          </a:p>
          <a:p>
            <a:pPr indent="288290" algn="just">
              <a:spcAft>
                <a:spcPts val="0"/>
              </a:spcAft>
              <a:tabLst>
                <a:tab pos="3409950" algn="l"/>
              </a:tabLst>
            </a:pPr>
            <a:endParaRPr lang="ru-RU" sz="2800" dirty="0">
              <a:ea typeface="Verdana" panose="020B0604030504040204" pitchFamily="34" charset="0"/>
            </a:endParaRPr>
          </a:p>
          <a:p>
            <a:pPr marL="342900" lvl="0" indent="-342900" algn="just">
              <a:spcAft>
                <a:spcPts val="0"/>
              </a:spcAft>
              <a:buFont typeface="+mj-lt"/>
              <a:buAutoNum type="arabicParenR"/>
              <a:tabLst>
                <a:tab pos="516890" algn="l"/>
                <a:tab pos="3409950" algn="l"/>
              </a:tabLst>
            </a:pPr>
            <a:r>
              <a:rPr lang="kk-KZ" sz="2800" dirty="0">
                <a:ea typeface="Verdana" panose="020B0604030504040204" pitchFamily="34" charset="0"/>
              </a:rPr>
              <a:t>ақша ағынын синхрондау</a:t>
            </a:r>
            <a:r>
              <a:rPr lang="kk-KZ" sz="2800" dirty="0" smtClean="0">
                <a:ea typeface="Verdana" panose="020B0604030504040204" pitchFamily="34" charset="0"/>
              </a:rPr>
              <a:t>;</a:t>
            </a:r>
            <a:endParaRPr lang="ru-RU" sz="2800" dirty="0">
              <a:ea typeface="Verdana" panose="020B0604030504040204" pitchFamily="34" charset="0"/>
            </a:endParaRPr>
          </a:p>
          <a:p>
            <a:pPr marL="342900" lvl="0" indent="-342900" algn="just">
              <a:spcAft>
                <a:spcPts val="0"/>
              </a:spcAft>
              <a:buFont typeface="+mj-lt"/>
              <a:buAutoNum type="arabicParenR"/>
              <a:tabLst>
                <a:tab pos="516890" algn="l"/>
                <a:tab pos="3409950" algn="l"/>
              </a:tabLst>
            </a:pPr>
            <a:r>
              <a:rPr lang="kk-KZ" sz="2800" dirty="0">
                <a:ea typeface="Verdana" panose="020B0604030504040204" pitchFamily="34" charset="0"/>
              </a:rPr>
              <a:t>ақша қаражатын қолдану бағыты;</a:t>
            </a:r>
            <a:endParaRPr lang="ru-RU" sz="2800" dirty="0">
              <a:ea typeface="Verdana" panose="020B0604030504040204" pitchFamily="34" charset="0"/>
            </a:endParaRPr>
          </a:p>
          <a:p>
            <a:pPr marL="342900" lvl="0" indent="-342900" algn="just">
              <a:spcAft>
                <a:spcPts val="0"/>
              </a:spcAft>
              <a:buFont typeface="+mj-lt"/>
              <a:buAutoNum type="arabicParenR"/>
              <a:tabLst>
                <a:tab pos="516890" algn="l"/>
                <a:tab pos="3409950" algn="l"/>
              </a:tabLst>
            </a:pPr>
            <a:r>
              <a:rPr lang="kk-KZ" sz="2800" dirty="0">
                <a:ea typeface="Verdana" panose="020B0604030504040204" pitchFamily="34" charset="0"/>
              </a:rPr>
              <a:t>ақша түсімдерінің жылдамдылығы;</a:t>
            </a:r>
            <a:endParaRPr lang="ru-RU" sz="2800" dirty="0">
              <a:ea typeface="Verdana" panose="020B0604030504040204" pitchFamily="34" charset="0"/>
            </a:endParaRPr>
          </a:p>
          <a:p>
            <a:pPr marL="342900" lvl="0" indent="-342900" algn="just">
              <a:spcAft>
                <a:spcPts val="0"/>
              </a:spcAft>
              <a:buFont typeface="+mj-lt"/>
              <a:buAutoNum type="arabicParenR"/>
              <a:tabLst>
                <a:tab pos="516890" algn="l"/>
                <a:tab pos="3409950" algn="l"/>
              </a:tabLst>
            </a:pPr>
            <a:r>
              <a:rPr lang="kk-KZ" sz="2800" dirty="0">
                <a:ea typeface="Verdana" panose="020B0604030504040204" pitchFamily="34" charset="0"/>
              </a:rPr>
              <a:t>банк есеп айырысуларының уақытша оңтайландырылуы</a:t>
            </a:r>
            <a:r>
              <a:rPr lang="kk-KZ" sz="2800" dirty="0" smtClean="0">
                <a:ea typeface="Verdana" panose="020B0604030504040204" pitchFamily="34" charset="0"/>
              </a:rPr>
              <a:t>;</a:t>
            </a:r>
          </a:p>
          <a:p>
            <a:pPr marL="342900" lvl="0" indent="-342900" algn="just">
              <a:spcAft>
                <a:spcPts val="0"/>
              </a:spcAft>
              <a:buFont typeface="+mj-lt"/>
              <a:buAutoNum type="arabicParenR"/>
              <a:tabLst>
                <a:tab pos="516890" algn="l"/>
                <a:tab pos="3409950" algn="l"/>
              </a:tabLst>
            </a:pPr>
            <a:r>
              <a:rPr lang="kk-KZ" sz="2800" dirty="0" smtClean="0">
                <a:ea typeface="Verdana" panose="020B0604030504040204" pitchFamily="34" charset="0"/>
              </a:rPr>
              <a:t> </a:t>
            </a:r>
            <a:r>
              <a:rPr lang="kk-KZ" sz="2800" dirty="0">
                <a:ea typeface="Verdana" panose="020B0604030504040204" pitchFamily="34" charset="0"/>
              </a:rPr>
              <a:t>төлемдерді бақылау</a:t>
            </a:r>
            <a:endParaRPr lang="ru-RU" sz="2800" dirty="0">
              <a:effectLst/>
              <a:ea typeface="Verdana" panose="020B0604030504040204" pitchFamily="34" charset="0"/>
            </a:endParaRPr>
          </a:p>
        </p:txBody>
      </p:sp>
    </p:spTree>
    <p:extLst>
      <p:ext uri="{BB962C8B-B14F-4D97-AF65-F5344CB8AC3E}">
        <p14:creationId xmlns:p14="http://schemas.microsoft.com/office/powerpoint/2010/main" val="210917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548680"/>
            <a:ext cx="7560840" cy="5847755"/>
          </a:xfrm>
          <a:prstGeom prst="rect">
            <a:avLst/>
          </a:prstGeom>
        </p:spPr>
        <p:txBody>
          <a:bodyPr wrap="square">
            <a:spAutoFit/>
          </a:bodyPr>
          <a:lstStyle/>
          <a:p>
            <a:pPr indent="228600" algn="just">
              <a:spcAft>
                <a:spcPts val="0"/>
              </a:spcAft>
              <a:tabLst>
                <a:tab pos="3409950" algn="l"/>
              </a:tabLst>
            </a:pPr>
            <a:r>
              <a:rPr lang="kk-KZ" sz="2200" b="1" dirty="0">
                <a:solidFill>
                  <a:srgbClr val="FF0000"/>
                </a:solidFill>
                <a:ea typeface="Verdana" panose="020B0604030504040204" pitchFamily="34" charset="0"/>
              </a:rPr>
              <a:t>Ақша ағынын синхрондау</a:t>
            </a:r>
            <a:endParaRPr lang="ru-RU" sz="2200" dirty="0">
              <a:solidFill>
                <a:srgbClr val="FF0000"/>
              </a:solidFill>
              <a:ea typeface="Verdana" panose="020B0604030504040204" pitchFamily="34" charset="0"/>
            </a:endParaRPr>
          </a:p>
          <a:p>
            <a:pPr indent="228600" algn="just">
              <a:spcAft>
                <a:spcPts val="0"/>
              </a:spcAft>
              <a:tabLst>
                <a:tab pos="3409950" algn="l"/>
              </a:tabLst>
            </a:pPr>
            <a:r>
              <a:rPr lang="kk-KZ" sz="2200" dirty="0">
                <a:ea typeface="Verdana" panose="020B0604030504040204" pitchFamily="34" charset="0"/>
              </a:rPr>
              <a:t>Егер жеке тұлға жылына бір рет табыс табатын болса, ол сол соманы банкке салуы мүмкін, яғни шотта орташа қалдықты қалдыра отырып ол әр кезеңде ағымдық шығындары үшін қандайда бір бөлігін алып отыруы мүмкін. Ал егер ол жылына бір рет емес, ай сайын табыс алатын болса, онда бұл жағдай ұқсас болса да  орташа қалдық әрине көп болады. Егер орташа қалдық әр күнге жоспарланған болса, онда шоттағы орташа қалдық қаражаты аса көп мөлшерде болмайды. Егер ақша қаражаты түсімін ретке келтіріп оны арендалық төлемдерге, оқуға кеткен басқа да шығындарды ескерілсе, ақша қаражатының шығындары мен кірістерін жоспарлау сенімділігі болса, онда шотта қалған орташа қалдық әлдеқайда төмендеуі мүмкін.</a:t>
            </a:r>
            <a:endParaRPr lang="ru-RU" sz="2200" dirty="0">
              <a:effectLst/>
              <a:ea typeface="Verdana" panose="020B0604030504040204" pitchFamily="34" charset="0"/>
            </a:endParaRPr>
          </a:p>
        </p:txBody>
      </p:sp>
    </p:spTree>
    <p:extLst>
      <p:ext uri="{BB962C8B-B14F-4D97-AF65-F5344CB8AC3E}">
        <p14:creationId xmlns:p14="http://schemas.microsoft.com/office/powerpoint/2010/main" val="1892004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188640"/>
            <a:ext cx="8424936" cy="6555641"/>
          </a:xfrm>
          <a:prstGeom prst="rect">
            <a:avLst/>
          </a:prstGeom>
        </p:spPr>
        <p:txBody>
          <a:bodyPr wrap="square">
            <a:spAutoFit/>
          </a:bodyPr>
          <a:lstStyle/>
          <a:p>
            <a:pPr indent="228600" algn="just">
              <a:spcAft>
                <a:spcPts val="0"/>
              </a:spcAft>
              <a:tabLst>
                <a:tab pos="3409950" algn="l"/>
              </a:tabLst>
            </a:pPr>
            <a:r>
              <a:rPr lang="kk-KZ" sz="2000" b="1" dirty="0">
                <a:solidFill>
                  <a:srgbClr val="FF0000"/>
                </a:solidFill>
                <a:ea typeface="Verdana" panose="020B0604030504040204" pitchFamily="34" charset="0"/>
              </a:rPr>
              <a:t>Ақша қаражатын қолдану бағыты </a:t>
            </a:r>
            <a:endParaRPr lang="ru-RU" sz="2000" b="1" dirty="0">
              <a:solidFill>
                <a:srgbClr val="FF0000"/>
              </a:solidFill>
              <a:ea typeface="Verdana" panose="020B0604030504040204" pitchFamily="34" charset="0"/>
            </a:endParaRPr>
          </a:p>
          <a:p>
            <a:pPr indent="288290" algn="just">
              <a:spcAft>
                <a:spcPts val="0"/>
              </a:spcAft>
              <a:tabLst>
                <a:tab pos="3409950" algn="l"/>
              </a:tabLst>
            </a:pPr>
            <a:r>
              <a:rPr lang="kk-KZ" sz="2000" dirty="0">
                <a:ea typeface="Verdana" panose="020B0604030504040204" pitchFamily="34" charset="0"/>
              </a:rPr>
              <a:t>Ақша қаражатының бағыты (float) банктік құжаттарда көрсетілген және фирманың ағымдық шотында (немесе жеке тұлға) қалған қалдық арасында айырмашылық бар. Мысалы, фирма клиентпен есеп айырысу кезінде 5000 долларға күнделікті чек жазып берсе және есеп айырысуға, банктің есеп шотынан шығару үшін 6 күн сұрады делік. Бұл жағдай фирманың бухгалтерлік құжаттарына сәйкес шоттағы қалдық банктік құжаттарға қарағанда 30 000 доллар кем болады. Бұл айырмашылық төлеуге бағытталған қаражаттар деп аталады. (disbursement float). Енді фирма күнделікті 5000 долларға чек қабылдады делік, бірақ ақша шотқа түскенге дейін 4 күн өтіп кетті. Нәтижесінде төлеуге келіп түсетін қаражаттар (collections float) 20 000 доллар болып шығады. Бағытталған ақша қаражатының айырмасы (net float) сияқты есептеліп 30 000 доллар, құралдардың артықшылығы уақытша төлеулер есебiнен 20 000 доллар және құралдардың уақытша дефицитi түсулер есебiнен 10 000 долларды құрайды.</a:t>
            </a:r>
            <a:endParaRPr lang="ru-RU" sz="2000" dirty="0">
              <a:ea typeface="Verdana" panose="020B0604030504040204" pitchFamily="34" charset="0"/>
            </a:endParaRPr>
          </a:p>
          <a:p>
            <a:pPr indent="288290" algn="just">
              <a:spcAft>
                <a:spcPts val="0"/>
              </a:spcAft>
              <a:tabLst>
                <a:tab pos="3409950" algn="l"/>
              </a:tabLst>
            </a:pPr>
            <a:r>
              <a:rPr lang="kk-KZ" sz="2000" dirty="0">
                <a:ea typeface="Verdana" panose="020B0604030504040204" pitchFamily="34" charset="0"/>
              </a:rPr>
              <a:t>Сонымен банктің шотында еркін жұмсау үшін қандай да бір уақыт аралығында қосымша сома болады.</a:t>
            </a:r>
            <a:endParaRPr lang="ru-RU" sz="2000" dirty="0">
              <a:effectLst/>
              <a:ea typeface="Verdana" panose="020B0604030504040204" pitchFamily="34" charset="0"/>
            </a:endParaRPr>
          </a:p>
        </p:txBody>
      </p:sp>
    </p:spTree>
    <p:extLst>
      <p:ext uri="{BB962C8B-B14F-4D97-AF65-F5344CB8AC3E}">
        <p14:creationId xmlns:p14="http://schemas.microsoft.com/office/powerpoint/2010/main" val="1649334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476672"/>
            <a:ext cx="7632848" cy="5632311"/>
          </a:xfrm>
          <a:prstGeom prst="rect">
            <a:avLst/>
          </a:prstGeom>
        </p:spPr>
        <p:txBody>
          <a:bodyPr wrap="square">
            <a:spAutoFit/>
          </a:bodyPr>
          <a:lstStyle/>
          <a:p>
            <a:pPr indent="288290" algn="just">
              <a:spcAft>
                <a:spcPts val="0"/>
              </a:spcAft>
              <a:tabLst>
                <a:tab pos="3409950" algn="l"/>
              </a:tabLst>
            </a:pPr>
            <a:r>
              <a:rPr lang="kk-KZ" sz="2000" b="1" dirty="0">
                <a:solidFill>
                  <a:srgbClr val="FF0000"/>
                </a:solidFill>
                <a:ea typeface="Verdana" panose="020B0604030504040204" pitchFamily="34" charset="0"/>
              </a:rPr>
              <a:t>Ақша түсімдерінің </a:t>
            </a:r>
            <a:r>
              <a:rPr lang="kk-KZ" sz="2000" b="1" dirty="0" smtClean="0">
                <a:solidFill>
                  <a:srgbClr val="FF0000"/>
                </a:solidFill>
                <a:ea typeface="Verdana" panose="020B0604030504040204" pitchFamily="34" charset="0"/>
              </a:rPr>
              <a:t>тездетілуі</a:t>
            </a:r>
            <a:endParaRPr lang="ru-RU" sz="2000" dirty="0">
              <a:solidFill>
                <a:srgbClr val="FF0000"/>
              </a:solidFill>
              <a:ea typeface="Verdana" panose="020B0604030504040204" pitchFamily="34" charset="0"/>
            </a:endParaRPr>
          </a:p>
          <a:p>
            <a:pPr indent="288290" algn="just">
              <a:spcAft>
                <a:spcPts val="0"/>
              </a:spcAft>
              <a:tabLst>
                <a:tab pos="3409950" algn="l"/>
              </a:tabLst>
            </a:pPr>
            <a:r>
              <a:rPr lang="kk-KZ" sz="2000" dirty="0">
                <a:ea typeface="Verdana" panose="020B0604030504040204" pitchFamily="34" charset="0"/>
              </a:rPr>
              <a:t>Қаржы менеджерлерi несиені сату кезінен бастап дебиторлық қарызды өтеу үшін әр түрлі тездету үдерістерін қарастыра бастайды. Әрине бұл олардың тікелей міндеттеріне жатады, бірақ есеп айырысулардың тездетілуі банктік операцияларының жүргізілуіне байланысты. Осындай ақша аударымдары, есеп айырысуларды жүргізу үшін бірнеше әдістер қарастырылған. Оларға:</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Локбокс жүйесі (lockboxes);</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жоспарлы төлемдер реті бойынша жүйесі (pre-authorized debits);</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банктік операциялар концентрациясы (concentration banking)</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төлемдерді бақылау;</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кредиторлармен есеп айырысуды орталықтандыру;</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нөлдік сальдосы бар шоттары;</a:t>
            </a:r>
            <a:endParaRPr lang="ru-RU" sz="2000" dirty="0">
              <a:ea typeface="Verdana" panose="020B0604030504040204" pitchFamily="34" charset="0"/>
            </a:endParaRPr>
          </a:p>
          <a:p>
            <a:pPr indent="114300" algn="just">
              <a:spcAft>
                <a:spcPts val="0"/>
              </a:spcAft>
              <a:tabLst>
                <a:tab pos="3409950" algn="l"/>
              </a:tabLst>
            </a:pPr>
            <a:r>
              <a:rPr lang="kk-KZ" sz="2000" dirty="0">
                <a:ea typeface="Verdana" panose="020B0604030504040204" pitchFamily="34" charset="0"/>
              </a:rPr>
              <a:t>- шығындар шотын бақылау. </a:t>
            </a:r>
            <a:endParaRPr lang="ru-RU" sz="2000" dirty="0">
              <a:effectLst/>
              <a:ea typeface="Verdana" panose="020B0604030504040204" pitchFamily="34" charset="0"/>
            </a:endParaRPr>
          </a:p>
        </p:txBody>
      </p:sp>
    </p:spTree>
    <p:extLst>
      <p:ext uri="{BB962C8B-B14F-4D97-AF65-F5344CB8AC3E}">
        <p14:creationId xmlns:p14="http://schemas.microsoft.com/office/powerpoint/2010/main" val="2798546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395288" y="333375"/>
            <a:ext cx="8291512" cy="6310313"/>
          </a:xfrm>
        </p:spPr>
        <p:txBody>
          <a:bodyPr/>
          <a:lstStyle/>
          <a:p>
            <a:pPr marL="609600" indent="-609600" algn="ctr" eaLnBrk="1" hangingPunct="1">
              <a:buFontTx/>
              <a:buNone/>
            </a:pPr>
            <a:r>
              <a:rPr lang="ru-RU" sz="2400" b="1" dirty="0" err="1" smtClean="0">
                <a:solidFill>
                  <a:srgbClr val="FF0000"/>
                </a:solidFill>
              </a:rPr>
              <a:t>Ақшалай</a:t>
            </a:r>
            <a:r>
              <a:rPr lang="ru-RU" sz="2400" b="1" dirty="0" smtClean="0">
                <a:solidFill>
                  <a:srgbClr val="FF0000"/>
                </a:solidFill>
              </a:rPr>
              <a:t> </a:t>
            </a:r>
            <a:r>
              <a:rPr lang="ru-RU" sz="2400" b="1" dirty="0" err="1" smtClean="0">
                <a:solidFill>
                  <a:srgbClr val="FF0000"/>
                </a:solidFill>
              </a:rPr>
              <a:t>қаражаттардың</a:t>
            </a:r>
            <a:r>
              <a:rPr lang="ru-RU" sz="2400" b="1" dirty="0" smtClean="0">
                <a:solidFill>
                  <a:srgbClr val="FF0000"/>
                </a:solidFill>
              </a:rPr>
              <a:t> </a:t>
            </a:r>
            <a:r>
              <a:rPr lang="ru-RU" sz="2400" b="1" dirty="0" err="1" smtClean="0">
                <a:solidFill>
                  <a:srgbClr val="FF0000"/>
                </a:solidFill>
              </a:rPr>
              <a:t>тиімді</a:t>
            </a:r>
            <a:r>
              <a:rPr lang="ru-RU" sz="2400" b="1" dirty="0" smtClean="0">
                <a:solidFill>
                  <a:srgbClr val="FF0000"/>
                </a:solidFill>
              </a:rPr>
              <a:t> </a:t>
            </a:r>
            <a:r>
              <a:rPr lang="ru-RU" sz="2400" b="1" dirty="0" err="1" smtClean="0">
                <a:solidFill>
                  <a:srgbClr val="FF0000"/>
                </a:solidFill>
              </a:rPr>
              <a:t>деңгейін</a:t>
            </a:r>
            <a:r>
              <a:rPr lang="ru-RU" sz="2400" b="1" dirty="0" smtClean="0">
                <a:solidFill>
                  <a:srgbClr val="FF0000"/>
                </a:solidFill>
              </a:rPr>
              <a:t> </a:t>
            </a:r>
            <a:r>
              <a:rPr lang="ru-RU" sz="2400" b="1" dirty="0" err="1" smtClean="0">
                <a:solidFill>
                  <a:srgbClr val="FF0000"/>
                </a:solidFill>
              </a:rPr>
              <a:t>анықтау</a:t>
            </a:r>
            <a:endParaRPr lang="ru-RU" sz="2400" b="1" dirty="0" smtClean="0">
              <a:solidFill>
                <a:srgbClr val="FF0000"/>
              </a:solidFill>
            </a:endParaRPr>
          </a:p>
          <a:p>
            <a:pPr marL="609600" indent="-609600" eaLnBrk="1" hangingPunct="1">
              <a:buFontTx/>
              <a:buNone/>
            </a:pPr>
            <a:r>
              <a:rPr lang="ru-RU" sz="2400" dirty="0" smtClean="0"/>
              <a:t>         </a:t>
            </a:r>
            <a:r>
              <a:rPr lang="ru-RU" sz="2400" dirty="0" err="1" smtClean="0"/>
              <a:t>Өтімді</a:t>
            </a:r>
            <a:r>
              <a:rPr lang="ru-RU" sz="2400" dirty="0" smtClean="0"/>
              <a:t> </a:t>
            </a:r>
            <a:r>
              <a:rPr lang="ru-RU" sz="2400" dirty="0" err="1" smtClean="0"/>
              <a:t>бағалы</a:t>
            </a:r>
            <a:r>
              <a:rPr lang="ru-RU" sz="2400" dirty="0" smtClean="0"/>
              <a:t> </a:t>
            </a:r>
            <a:r>
              <a:rPr lang="ru-RU" sz="2400" dirty="0" err="1" smtClean="0"/>
              <a:t>қағаздарға</a:t>
            </a:r>
            <a:r>
              <a:rPr lang="ru-RU" sz="2400" dirty="0" smtClean="0"/>
              <a:t> </a:t>
            </a:r>
            <a:r>
              <a:rPr lang="ru-RU" sz="2400" dirty="0" err="1" smtClean="0"/>
              <a:t>салынған</a:t>
            </a:r>
            <a:r>
              <a:rPr lang="ru-RU" sz="2400" dirty="0" smtClean="0"/>
              <a:t> </a:t>
            </a:r>
            <a:r>
              <a:rPr lang="ru-RU" sz="2400" dirty="0" err="1" smtClean="0"/>
              <a:t>яғни</a:t>
            </a:r>
            <a:r>
              <a:rPr lang="ru-RU" sz="2400" dirty="0" smtClean="0"/>
              <a:t>, </a:t>
            </a:r>
            <a:r>
              <a:rPr lang="ru-RU" sz="2400" dirty="0" err="1" smtClean="0"/>
              <a:t>абсолютті</a:t>
            </a:r>
            <a:r>
              <a:rPr lang="ru-RU" sz="2400" dirty="0" smtClean="0"/>
              <a:t> </a:t>
            </a:r>
            <a:r>
              <a:rPr lang="ru-RU" sz="2400" dirty="0" err="1" smtClean="0"/>
              <a:t>өтімдіге</a:t>
            </a:r>
            <a:r>
              <a:rPr lang="ru-RU" sz="2400" dirty="0" smtClean="0"/>
              <a:t> </a:t>
            </a:r>
            <a:r>
              <a:rPr lang="ru-RU" sz="2400" dirty="0" err="1" smtClean="0"/>
              <a:t>жақын</a:t>
            </a:r>
            <a:r>
              <a:rPr lang="ru-RU" sz="2400" dirty="0" smtClean="0"/>
              <a:t> </a:t>
            </a:r>
            <a:r>
              <a:rPr lang="ru-RU" sz="2400" dirty="0" err="1" smtClean="0"/>
              <a:t>активтер</a:t>
            </a:r>
            <a:r>
              <a:rPr lang="ru-RU" sz="2400" dirty="0" smtClean="0"/>
              <a:t> , </a:t>
            </a:r>
            <a:r>
              <a:rPr lang="ru-RU" sz="2400" dirty="0" err="1" smtClean="0"/>
              <a:t>сақтандыру</a:t>
            </a:r>
            <a:r>
              <a:rPr lang="ru-RU" sz="2400" dirty="0" smtClean="0"/>
              <a:t> </a:t>
            </a:r>
            <a:r>
              <a:rPr lang="ru-RU" sz="2400" dirty="0" err="1" smtClean="0"/>
              <a:t>үшін</a:t>
            </a:r>
            <a:r>
              <a:rPr lang="ru-RU" sz="2400" dirty="0" smtClean="0"/>
              <a:t> </a:t>
            </a:r>
            <a:r>
              <a:rPr lang="ru-RU" sz="2400" dirty="0" err="1" smtClean="0"/>
              <a:t>белгілі</a:t>
            </a:r>
            <a:r>
              <a:rPr lang="ru-RU" sz="2400" dirty="0" smtClean="0"/>
              <a:t> </a:t>
            </a:r>
            <a:r>
              <a:rPr lang="ru-RU" sz="2400" dirty="0" err="1" smtClean="0"/>
              <a:t>сомма</a:t>
            </a:r>
            <a:r>
              <a:rPr lang="ru-RU" sz="2400" dirty="0" smtClean="0"/>
              <a:t> </a:t>
            </a:r>
            <a:r>
              <a:rPr lang="ru-RU" sz="2400" dirty="0" err="1" smtClean="0"/>
              <a:t>құралдарын</a:t>
            </a:r>
            <a:r>
              <a:rPr lang="ru-RU" sz="2400" dirty="0" smtClean="0"/>
              <a:t> </a:t>
            </a:r>
            <a:r>
              <a:rPr lang="ru-RU" sz="2400" dirty="0" err="1" smtClean="0"/>
              <a:t>толтыруда</a:t>
            </a:r>
            <a:r>
              <a:rPr lang="ru-RU" sz="2400" dirty="0" smtClean="0"/>
              <a:t> , компания </a:t>
            </a:r>
            <a:r>
              <a:rPr lang="ru-RU" sz="2400" dirty="0" err="1" smtClean="0"/>
              <a:t>анықталған</a:t>
            </a:r>
            <a:r>
              <a:rPr lang="ru-RU" sz="2400" dirty="0" smtClean="0"/>
              <a:t> бос </a:t>
            </a:r>
            <a:r>
              <a:rPr lang="ru-RU" sz="2400" dirty="0" err="1" smtClean="0"/>
              <a:t>қаражаттар</a:t>
            </a:r>
            <a:r>
              <a:rPr lang="ru-RU" sz="2400" dirty="0" smtClean="0"/>
              <a:t> </a:t>
            </a:r>
            <a:r>
              <a:rPr lang="ru-RU" sz="2400" dirty="0" err="1" smtClean="0"/>
              <a:t>деңгейін</a:t>
            </a:r>
            <a:r>
              <a:rPr lang="ru-RU" sz="2400" dirty="0" smtClean="0"/>
              <a:t> </a:t>
            </a:r>
            <a:r>
              <a:rPr lang="ru-RU" sz="2400" dirty="0" err="1" smtClean="0"/>
              <a:t>қолдау</a:t>
            </a:r>
            <a:r>
              <a:rPr lang="ru-RU" sz="2400" dirty="0" smtClean="0"/>
              <a:t> </a:t>
            </a:r>
            <a:r>
              <a:rPr lang="ru-RU" sz="2400" dirty="0" err="1" smtClean="0"/>
              <a:t>керек</a:t>
            </a:r>
            <a:r>
              <a:rPr lang="ru-RU" sz="2400" dirty="0" smtClean="0"/>
              <a:t>. </a:t>
            </a:r>
            <a:r>
              <a:rPr lang="ru-RU" sz="2400" dirty="0" err="1" smtClean="0"/>
              <a:t>Мүмкіншілігінше</a:t>
            </a:r>
            <a:r>
              <a:rPr lang="ru-RU" sz="2400" dirty="0" smtClean="0"/>
              <a:t> </a:t>
            </a:r>
            <a:r>
              <a:rPr lang="ru-RU" sz="2400" dirty="0" err="1" smtClean="0"/>
              <a:t>немесе</a:t>
            </a:r>
            <a:r>
              <a:rPr lang="ru-RU" sz="2400" dirty="0" smtClean="0"/>
              <a:t> </a:t>
            </a:r>
            <a:r>
              <a:rPr lang="ru-RU" sz="2400" dirty="0" err="1" smtClean="0"/>
              <a:t>белгілі</a:t>
            </a:r>
            <a:r>
              <a:rPr lang="ru-RU" sz="2400" dirty="0" smtClean="0"/>
              <a:t> </a:t>
            </a:r>
            <a:r>
              <a:rPr lang="ru-RU" sz="2400" dirty="0" err="1" smtClean="0"/>
              <a:t>бір</a:t>
            </a:r>
            <a:r>
              <a:rPr lang="ru-RU" sz="2400" dirty="0" smtClean="0"/>
              <a:t> </a:t>
            </a:r>
            <a:r>
              <a:rPr lang="ru-RU" sz="2400" dirty="0" err="1" smtClean="0"/>
              <a:t>жиілігімен</a:t>
            </a:r>
            <a:r>
              <a:rPr lang="ru-RU" sz="2400" dirty="0" smtClean="0"/>
              <a:t> </a:t>
            </a:r>
            <a:r>
              <a:rPr lang="ru-RU" sz="2400" dirty="0" err="1" smtClean="0"/>
              <a:t>бағалы</a:t>
            </a:r>
            <a:r>
              <a:rPr lang="ru-RU" sz="2400" dirty="0" smtClean="0"/>
              <a:t> </a:t>
            </a:r>
            <a:r>
              <a:rPr lang="ru-RU" sz="2400" dirty="0" err="1" smtClean="0"/>
              <a:t>қағаздар</a:t>
            </a:r>
            <a:r>
              <a:rPr lang="ru-RU" sz="2400" dirty="0" smtClean="0"/>
              <a:t> </a:t>
            </a:r>
            <a:r>
              <a:rPr lang="ru-RU" sz="2400" dirty="0" err="1" smtClean="0"/>
              <a:t>конверттеледі</a:t>
            </a:r>
            <a:r>
              <a:rPr lang="ru-RU" sz="2400" dirty="0" smtClean="0"/>
              <a:t> ; </a:t>
            </a:r>
            <a:r>
              <a:rPr lang="ru-RU" sz="2400" dirty="0" err="1" smtClean="0"/>
              <a:t>ақшалай</a:t>
            </a:r>
            <a:r>
              <a:rPr lang="ru-RU" sz="2400" dirty="0" smtClean="0"/>
              <a:t> </a:t>
            </a:r>
            <a:r>
              <a:rPr lang="ru-RU" sz="2400" dirty="0" err="1" smtClean="0"/>
              <a:t>қаражаттардың</a:t>
            </a:r>
            <a:r>
              <a:rPr lang="ru-RU" sz="2400" dirty="0" smtClean="0"/>
              <a:t> </a:t>
            </a:r>
            <a:r>
              <a:rPr lang="ru-RU" sz="2400" dirty="0" err="1" smtClean="0"/>
              <a:t>артық</a:t>
            </a:r>
            <a:r>
              <a:rPr lang="ru-RU" sz="2400" dirty="0" smtClean="0"/>
              <a:t> </a:t>
            </a:r>
            <a:r>
              <a:rPr lang="ru-RU" sz="2400" dirty="0" err="1" smtClean="0"/>
              <a:t>сомаларының</a:t>
            </a:r>
            <a:r>
              <a:rPr lang="ru-RU" sz="2400" dirty="0" smtClean="0"/>
              <a:t> </a:t>
            </a:r>
            <a:r>
              <a:rPr lang="ru-RU" sz="2400" dirty="0" err="1" smtClean="0"/>
              <a:t>жиналуында</a:t>
            </a:r>
            <a:r>
              <a:rPr lang="ru-RU" sz="2400" dirty="0" smtClean="0"/>
              <a:t> , </a:t>
            </a:r>
            <a:r>
              <a:rPr lang="ru-RU" sz="2400" dirty="0" err="1" smtClean="0"/>
              <a:t>олар</a:t>
            </a:r>
            <a:r>
              <a:rPr lang="ru-RU" sz="2400" dirty="0" smtClean="0"/>
              <a:t> </a:t>
            </a:r>
            <a:r>
              <a:rPr lang="ru-RU" sz="2400" dirty="0" err="1" smtClean="0"/>
              <a:t>ұзақ</a:t>
            </a:r>
            <a:r>
              <a:rPr lang="ru-RU" sz="2400" dirty="0" smtClean="0"/>
              <a:t> </a:t>
            </a:r>
            <a:r>
              <a:rPr lang="ru-RU" sz="2400" dirty="0" err="1" smtClean="0"/>
              <a:t>мерзімді</a:t>
            </a:r>
            <a:r>
              <a:rPr lang="ru-RU" sz="2400" dirty="0" smtClean="0"/>
              <a:t> </a:t>
            </a:r>
            <a:r>
              <a:rPr lang="ru-RU" sz="2400" dirty="0" err="1" smtClean="0"/>
              <a:t>негізде</a:t>
            </a:r>
            <a:r>
              <a:rPr lang="ru-RU" sz="2400" dirty="0" smtClean="0"/>
              <a:t> </a:t>
            </a:r>
            <a:r>
              <a:rPr lang="ru-RU" sz="2400" dirty="0" err="1" smtClean="0"/>
              <a:t>инвестицияланады</a:t>
            </a:r>
            <a:r>
              <a:rPr lang="ru-RU" sz="2400" dirty="0" smtClean="0"/>
              <a:t> </a:t>
            </a:r>
            <a:r>
              <a:rPr lang="ru-RU" sz="2400" dirty="0" err="1" smtClean="0"/>
              <a:t>немесе</a:t>
            </a:r>
            <a:r>
              <a:rPr lang="ru-RU" sz="2400" dirty="0" smtClean="0"/>
              <a:t> </a:t>
            </a:r>
            <a:r>
              <a:rPr lang="ru-RU" sz="2400" dirty="0" err="1" smtClean="0"/>
              <a:t>қысқа</a:t>
            </a:r>
            <a:r>
              <a:rPr lang="ru-RU" sz="2400" dirty="0" smtClean="0"/>
              <a:t> </a:t>
            </a:r>
            <a:r>
              <a:rPr lang="ru-RU" sz="2400" dirty="0" err="1" smtClean="0"/>
              <a:t>мерзімді</a:t>
            </a:r>
            <a:r>
              <a:rPr lang="ru-RU" sz="2400" dirty="0" smtClean="0"/>
              <a:t> </a:t>
            </a:r>
            <a:r>
              <a:rPr lang="ru-RU" sz="2400" dirty="0" err="1" smtClean="0"/>
              <a:t>бағалы</a:t>
            </a:r>
            <a:r>
              <a:rPr lang="ru-RU" sz="2400" dirty="0" smtClean="0"/>
              <a:t> </a:t>
            </a:r>
            <a:r>
              <a:rPr lang="ru-RU" sz="2400" dirty="0" err="1" smtClean="0"/>
              <a:t>қағаздарға</a:t>
            </a:r>
            <a:r>
              <a:rPr lang="ru-RU" sz="2400" dirty="0" smtClean="0"/>
              <a:t> </a:t>
            </a:r>
            <a:r>
              <a:rPr lang="ru-RU" sz="2400" dirty="0" err="1" smtClean="0"/>
              <a:t>немесе</a:t>
            </a:r>
            <a:r>
              <a:rPr lang="ru-RU" sz="2400" dirty="0" smtClean="0"/>
              <a:t> дивиденд </a:t>
            </a:r>
            <a:r>
              <a:rPr lang="ru-RU" sz="2400" dirty="0" err="1" smtClean="0"/>
              <a:t>түрінде</a:t>
            </a:r>
            <a:r>
              <a:rPr lang="ru-RU" sz="2400" dirty="0" smtClean="0"/>
              <a:t> </a:t>
            </a:r>
            <a:r>
              <a:rPr lang="ru-RU" sz="2400" dirty="0" err="1" smtClean="0"/>
              <a:t>төленеді</a:t>
            </a:r>
            <a:r>
              <a:rPr lang="ru-RU" sz="2400" dirty="0" smtClean="0"/>
              <a:t>. </a:t>
            </a:r>
            <a:endParaRPr lang="ru-RU" sz="2400" b="1" dirty="0" smtClean="0"/>
          </a:p>
        </p:txBody>
      </p:sp>
    </p:spTree>
    <p:extLst>
      <p:ext uri="{BB962C8B-B14F-4D97-AF65-F5344CB8AC3E}">
        <p14:creationId xmlns:p14="http://schemas.microsoft.com/office/powerpoint/2010/main" val="3843127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250825" y="285750"/>
            <a:ext cx="8497888" cy="6096000"/>
          </a:xfrm>
        </p:spPr>
        <p:txBody>
          <a:bodyPr/>
          <a:lstStyle/>
          <a:p>
            <a:pPr marL="609600" indent="-609600" algn="ctr" eaLnBrk="1" hangingPunct="1">
              <a:buFontTx/>
              <a:buNone/>
            </a:pPr>
            <a:r>
              <a:rPr lang="ru-RU" sz="2400" b="1" dirty="0" err="1" smtClean="0">
                <a:solidFill>
                  <a:srgbClr val="FF0000"/>
                </a:solidFill>
              </a:rPr>
              <a:t>Ақшалай</a:t>
            </a:r>
            <a:r>
              <a:rPr lang="ru-RU" sz="2400" b="1" dirty="0" smtClean="0">
                <a:solidFill>
                  <a:srgbClr val="FF0000"/>
                </a:solidFill>
              </a:rPr>
              <a:t> </a:t>
            </a:r>
            <a:r>
              <a:rPr lang="ru-RU" sz="2400" b="1" dirty="0" err="1" smtClean="0">
                <a:solidFill>
                  <a:srgbClr val="FF0000"/>
                </a:solidFill>
              </a:rPr>
              <a:t>қаражаттардың</a:t>
            </a:r>
            <a:r>
              <a:rPr lang="ru-RU" sz="2400" b="1" dirty="0" smtClean="0">
                <a:solidFill>
                  <a:srgbClr val="FF0000"/>
                </a:solidFill>
              </a:rPr>
              <a:t> </a:t>
            </a:r>
            <a:r>
              <a:rPr lang="ru-RU" sz="2400" b="1" dirty="0" err="1" smtClean="0">
                <a:solidFill>
                  <a:srgbClr val="FF0000"/>
                </a:solidFill>
              </a:rPr>
              <a:t>тиімді</a:t>
            </a:r>
            <a:r>
              <a:rPr lang="ru-RU" sz="2400" b="1" dirty="0" smtClean="0">
                <a:solidFill>
                  <a:srgbClr val="FF0000"/>
                </a:solidFill>
              </a:rPr>
              <a:t> </a:t>
            </a:r>
            <a:r>
              <a:rPr lang="ru-RU" sz="2400" b="1" dirty="0" err="1" smtClean="0">
                <a:solidFill>
                  <a:srgbClr val="FF0000"/>
                </a:solidFill>
              </a:rPr>
              <a:t>деңгейін</a:t>
            </a:r>
            <a:r>
              <a:rPr lang="ru-RU" sz="2400" b="1" dirty="0" smtClean="0">
                <a:solidFill>
                  <a:srgbClr val="FF0000"/>
                </a:solidFill>
              </a:rPr>
              <a:t> </a:t>
            </a:r>
            <a:r>
              <a:rPr lang="ru-RU" sz="2400" b="1" dirty="0" err="1" smtClean="0">
                <a:solidFill>
                  <a:srgbClr val="FF0000"/>
                </a:solidFill>
              </a:rPr>
              <a:t>анықтау</a:t>
            </a:r>
            <a:endParaRPr lang="ru-RU" sz="2400" b="1" dirty="0" smtClean="0">
              <a:solidFill>
                <a:srgbClr val="FF0000"/>
              </a:solidFill>
            </a:endParaRPr>
          </a:p>
          <a:p>
            <a:pPr marL="609600" indent="-609600" algn="ctr" eaLnBrk="1" hangingPunct="1">
              <a:buFontTx/>
              <a:buNone/>
            </a:pPr>
            <a:endParaRPr lang="ru-RU" sz="2400" b="1" dirty="0" smtClean="0"/>
          </a:p>
          <a:p>
            <a:pPr marL="609600" indent="-609600" eaLnBrk="1" hangingPunct="1">
              <a:buFontTx/>
              <a:buNone/>
            </a:pPr>
            <a:r>
              <a:rPr lang="ru-RU" sz="2400" dirty="0" smtClean="0">
                <a:latin typeface="Arial" charset="0"/>
              </a:rPr>
              <a:t>      </a:t>
            </a:r>
            <a:r>
              <a:rPr lang="ru-RU" sz="2400" dirty="0" err="1" smtClean="0">
                <a:latin typeface="Arial" charset="0"/>
              </a:rPr>
              <a:t>Қорларды</a:t>
            </a:r>
            <a:r>
              <a:rPr lang="ru-RU" sz="2400" dirty="0" smtClean="0">
                <a:latin typeface="Arial" charset="0"/>
              </a:rPr>
              <a:t> </a:t>
            </a:r>
            <a:r>
              <a:rPr lang="ru-RU" sz="2400" dirty="0" err="1" smtClean="0">
                <a:latin typeface="Arial" charset="0"/>
              </a:rPr>
              <a:t>және</a:t>
            </a:r>
            <a:r>
              <a:rPr lang="ru-RU" sz="2400" dirty="0" smtClean="0">
                <a:latin typeface="Arial" charset="0"/>
              </a:rPr>
              <a:t> </a:t>
            </a:r>
            <a:r>
              <a:rPr lang="ru-RU" sz="2400" dirty="0" err="1" smtClean="0">
                <a:latin typeface="Arial" charset="0"/>
              </a:rPr>
              <a:t>ақшалай</a:t>
            </a:r>
            <a:r>
              <a:rPr lang="ru-RU" sz="2400" dirty="0" smtClean="0">
                <a:latin typeface="Arial" charset="0"/>
              </a:rPr>
              <a:t> </a:t>
            </a:r>
            <a:r>
              <a:rPr lang="ru-RU" sz="2400" dirty="0" err="1" smtClean="0">
                <a:latin typeface="Arial" charset="0"/>
              </a:rPr>
              <a:t>қаражаттардың</a:t>
            </a:r>
            <a:r>
              <a:rPr lang="ru-RU" sz="2400" dirty="0" smtClean="0">
                <a:latin typeface="Arial" charset="0"/>
              </a:rPr>
              <a:t> </a:t>
            </a:r>
            <a:r>
              <a:rPr lang="ru-RU" sz="2400" dirty="0" err="1" smtClean="0">
                <a:latin typeface="Arial" charset="0"/>
              </a:rPr>
              <a:t>көлемін</a:t>
            </a:r>
            <a:r>
              <a:rPr lang="ru-RU" sz="2400" dirty="0" smtClean="0">
                <a:latin typeface="Arial" charset="0"/>
              </a:rPr>
              <a:t> </a:t>
            </a:r>
            <a:r>
              <a:rPr lang="ru-RU" sz="2400" dirty="0" err="1" smtClean="0">
                <a:latin typeface="Arial" charset="0"/>
              </a:rPr>
              <a:t>оңтайландыратын</a:t>
            </a:r>
            <a:r>
              <a:rPr lang="ru-RU" sz="2400" dirty="0" smtClean="0">
                <a:latin typeface="Arial" charset="0"/>
              </a:rPr>
              <a:t> </a:t>
            </a:r>
            <a:r>
              <a:rPr lang="ru-RU" sz="2400" dirty="0" err="1" smtClean="0">
                <a:latin typeface="Arial" charset="0"/>
              </a:rPr>
              <a:t>басқару</a:t>
            </a:r>
            <a:r>
              <a:rPr lang="ru-RU" sz="2400" dirty="0" smtClean="0">
                <a:latin typeface="Arial" charset="0"/>
              </a:rPr>
              <a:t> </a:t>
            </a:r>
            <a:r>
              <a:rPr lang="ru-RU" sz="2400" dirty="0" err="1" smtClean="0">
                <a:latin typeface="Arial" charset="0"/>
              </a:rPr>
              <a:t>теориясында</a:t>
            </a:r>
            <a:r>
              <a:rPr lang="ru-RU" sz="2400" dirty="0" smtClean="0">
                <a:latin typeface="Arial" charset="0"/>
              </a:rPr>
              <a:t> </a:t>
            </a:r>
            <a:r>
              <a:rPr lang="ru-RU" sz="2400" dirty="0" err="1" smtClean="0">
                <a:latin typeface="Arial" charset="0"/>
              </a:rPr>
              <a:t>қарастыратын</a:t>
            </a:r>
            <a:r>
              <a:rPr lang="ru-RU" sz="2400" dirty="0" smtClean="0">
                <a:latin typeface="Arial" charset="0"/>
              </a:rPr>
              <a:t> , </a:t>
            </a:r>
            <a:r>
              <a:rPr lang="ru-RU" sz="2400" dirty="0" err="1" smtClean="0">
                <a:latin typeface="Arial" charset="0"/>
              </a:rPr>
              <a:t>ақшалай</a:t>
            </a:r>
            <a:r>
              <a:rPr lang="ru-RU" sz="2400" dirty="0" smtClean="0">
                <a:latin typeface="Arial" charset="0"/>
              </a:rPr>
              <a:t> </a:t>
            </a:r>
            <a:r>
              <a:rPr lang="ru-RU" sz="2400" dirty="0" err="1" smtClean="0">
                <a:latin typeface="Arial" charset="0"/>
              </a:rPr>
              <a:t>қаражаттарда</a:t>
            </a:r>
            <a:r>
              <a:rPr lang="ru-RU" sz="2400" dirty="0" smtClean="0">
                <a:latin typeface="Arial" charset="0"/>
              </a:rPr>
              <a:t> </a:t>
            </a:r>
            <a:r>
              <a:rPr lang="ru-RU" sz="2400" dirty="0" err="1" smtClean="0">
                <a:latin typeface="Arial" charset="0"/>
              </a:rPr>
              <a:t>модельдер</a:t>
            </a:r>
            <a:r>
              <a:rPr lang="ru-RU" sz="2400" dirty="0" smtClean="0">
                <a:latin typeface="Arial" charset="0"/>
              </a:rPr>
              <a:t> </a:t>
            </a:r>
            <a:r>
              <a:rPr lang="ru-RU" sz="2400" dirty="0" err="1" smtClean="0">
                <a:latin typeface="Arial" charset="0"/>
              </a:rPr>
              <a:t>қолдану</a:t>
            </a:r>
            <a:r>
              <a:rPr lang="ru-RU" sz="2400" dirty="0" smtClean="0">
                <a:latin typeface="Arial" charset="0"/>
              </a:rPr>
              <a:t> </a:t>
            </a:r>
            <a:r>
              <a:rPr lang="ru-RU" sz="2400" dirty="0" err="1" smtClean="0">
                <a:latin typeface="Arial" charset="0"/>
              </a:rPr>
              <a:t>мүмкін</a:t>
            </a:r>
            <a:r>
              <a:rPr lang="ru-RU" sz="2400" dirty="0" smtClean="0">
                <a:latin typeface="Arial" charset="0"/>
              </a:rPr>
              <a:t> . </a:t>
            </a:r>
            <a:r>
              <a:rPr lang="ru-RU" sz="2400" dirty="0" err="1" smtClean="0"/>
              <a:t>Сөз</a:t>
            </a:r>
            <a:r>
              <a:rPr lang="ru-RU" sz="2400" dirty="0" smtClean="0"/>
              <a:t> оны </a:t>
            </a:r>
            <a:r>
              <a:rPr lang="ru-RU" sz="2400" dirty="0" err="1" smtClean="0"/>
              <a:t>бағалау</a:t>
            </a:r>
            <a:r>
              <a:rPr lang="ru-RU" sz="2400" dirty="0" smtClean="0"/>
              <a:t> </a:t>
            </a:r>
            <a:r>
              <a:rPr lang="ru-RU" sz="2400" dirty="0" err="1" smtClean="0"/>
              <a:t>туралы</a:t>
            </a:r>
            <a:r>
              <a:rPr lang="ru-RU" sz="2400" dirty="0" smtClean="0"/>
              <a:t> </a:t>
            </a:r>
            <a:r>
              <a:rPr lang="ru-RU" sz="2400" dirty="0" err="1" smtClean="0"/>
              <a:t>айтылады</a:t>
            </a:r>
            <a:r>
              <a:rPr lang="ru-RU" sz="2400" dirty="0" smtClean="0"/>
              <a:t>: </a:t>
            </a:r>
          </a:p>
          <a:p>
            <a:pPr marL="609600" indent="-609600" eaLnBrk="1" hangingPunct="1">
              <a:buFontTx/>
              <a:buNone/>
            </a:pPr>
            <a:r>
              <a:rPr lang="ru-RU" sz="2400" dirty="0" smtClean="0"/>
              <a:t>     а) </a:t>
            </a:r>
            <a:r>
              <a:rPr lang="ru-RU" sz="2400" dirty="0" err="1" smtClean="0"/>
              <a:t>ақшалай</a:t>
            </a:r>
            <a:r>
              <a:rPr lang="ru-RU" sz="2400" dirty="0" smtClean="0"/>
              <a:t> </a:t>
            </a:r>
            <a:r>
              <a:rPr lang="ru-RU" sz="2400" dirty="0" err="1" smtClean="0"/>
              <a:t>қаражаттардың</a:t>
            </a:r>
            <a:r>
              <a:rPr lang="ru-RU" sz="2400" dirty="0" smtClean="0"/>
              <a:t> </a:t>
            </a:r>
            <a:r>
              <a:rPr lang="ru-RU" sz="2400" dirty="0" err="1" smtClean="0"/>
              <a:t>жалпы</a:t>
            </a:r>
            <a:r>
              <a:rPr lang="ru-RU" sz="2400" dirty="0" smtClean="0"/>
              <a:t> </a:t>
            </a:r>
            <a:r>
              <a:rPr lang="ru-RU" sz="2400" dirty="0" err="1" smtClean="0"/>
              <a:t>көлемі</a:t>
            </a:r>
            <a:r>
              <a:rPr lang="ru-RU" sz="2400" dirty="0" smtClean="0"/>
              <a:t> мен </a:t>
            </a:r>
            <a:r>
              <a:rPr lang="ru-RU" sz="2400" dirty="0" err="1" smtClean="0"/>
              <a:t>олардың</a:t>
            </a:r>
            <a:r>
              <a:rPr lang="ru-RU" sz="2400" dirty="0" smtClean="0"/>
              <a:t> </a:t>
            </a:r>
            <a:r>
              <a:rPr lang="ru-RU" sz="2400" dirty="0" err="1" smtClean="0"/>
              <a:t>эквиваленті</a:t>
            </a:r>
            <a:r>
              <a:rPr lang="ru-RU" sz="2400" dirty="0" smtClean="0"/>
              <a:t>; </a:t>
            </a:r>
          </a:p>
          <a:p>
            <a:pPr marL="609600" indent="-609600" eaLnBrk="1" hangingPunct="1">
              <a:buFontTx/>
              <a:buNone/>
            </a:pPr>
            <a:r>
              <a:rPr lang="ru-RU" sz="2400" dirty="0" smtClean="0"/>
              <a:t>     б) </a:t>
            </a:r>
            <a:r>
              <a:rPr lang="ru-RU" sz="2400" dirty="0" err="1" smtClean="0"/>
              <a:t>олардың</a:t>
            </a:r>
            <a:r>
              <a:rPr lang="ru-RU" sz="2400" dirty="0" smtClean="0"/>
              <a:t> </a:t>
            </a:r>
            <a:r>
              <a:rPr lang="ru-RU" sz="2400" dirty="0" err="1" smtClean="0"/>
              <a:t>қай</a:t>
            </a:r>
            <a:r>
              <a:rPr lang="ru-RU" sz="2400" dirty="0" smtClean="0"/>
              <a:t> </a:t>
            </a:r>
            <a:r>
              <a:rPr lang="ru-RU" sz="2400" dirty="0" err="1" smtClean="0"/>
              <a:t>бөлігін</a:t>
            </a:r>
            <a:r>
              <a:rPr lang="ru-RU" sz="2400" dirty="0" smtClean="0"/>
              <a:t> </a:t>
            </a:r>
            <a:r>
              <a:rPr lang="ru-RU" sz="2400" dirty="0" err="1" smtClean="0"/>
              <a:t>есеп</a:t>
            </a:r>
            <a:r>
              <a:rPr lang="ru-RU" sz="2400" dirty="0" smtClean="0"/>
              <a:t> </a:t>
            </a:r>
            <a:r>
              <a:rPr lang="ru-RU" sz="2400" dirty="0" err="1" smtClean="0"/>
              <a:t>айырысу</a:t>
            </a:r>
            <a:r>
              <a:rPr lang="ru-RU" sz="2400" dirty="0" smtClean="0"/>
              <a:t> </a:t>
            </a:r>
            <a:r>
              <a:rPr lang="ru-RU" sz="2400" dirty="0" err="1" smtClean="0"/>
              <a:t>шотында</a:t>
            </a:r>
            <a:r>
              <a:rPr lang="ru-RU" sz="2400" dirty="0" smtClean="0"/>
              <a:t>, ал </a:t>
            </a:r>
            <a:r>
              <a:rPr lang="ru-RU" sz="2400" dirty="0" err="1" smtClean="0"/>
              <a:t>қайсысын</a:t>
            </a:r>
            <a:r>
              <a:rPr lang="ru-RU" sz="2400" dirty="0" smtClean="0"/>
              <a:t>  тез </a:t>
            </a:r>
            <a:r>
              <a:rPr lang="ru-RU" sz="2400" dirty="0" err="1" smtClean="0"/>
              <a:t>жүзеге</a:t>
            </a:r>
            <a:r>
              <a:rPr lang="ru-RU" sz="2400" dirty="0" smtClean="0"/>
              <a:t> </a:t>
            </a:r>
            <a:r>
              <a:rPr lang="ru-RU" sz="2400" dirty="0" err="1" smtClean="0"/>
              <a:t>асатын</a:t>
            </a:r>
            <a:r>
              <a:rPr lang="ru-RU" sz="2400" dirty="0" smtClean="0"/>
              <a:t> </a:t>
            </a:r>
            <a:r>
              <a:rPr lang="ru-RU" sz="2400" dirty="0" err="1" smtClean="0"/>
              <a:t>құнды</a:t>
            </a:r>
            <a:r>
              <a:rPr lang="ru-RU" sz="2400" dirty="0" smtClean="0"/>
              <a:t> </a:t>
            </a:r>
            <a:r>
              <a:rPr lang="ru-RU" sz="2400" dirty="0" err="1" smtClean="0"/>
              <a:t>қағаздарда</a:t>
            </a:r>
            <a:r>
              <a:rPr lang="ru-RU" sz="2400" dirty="0" smtClean="0"/>
              <a:t> </a:t>
            </a:r>
            <a:r>
              <a:rPr lang="ru-RU" sz="2400" dirty="0" err="1" smtClean="0"/>
              <a:t>ұстау</a:t>
            </a:r>
            <a:r>
              <a:rPr lang="ru-RU" sz="2400" dirty="0" smtClean="0"/>
              <a:t> </a:t>
            </a:r>
            <a:r>
              <a:rPr lang="ru-RU" sz="2400" dirty="0" err="1" smtClean="0"/>
              <a:t>керек</a:t>
            </a:r>
            <a:endParaRPr lang="ru-RU" sz="2400" dirty="0" smtClean="0"/>
          </a:p>
          <a:p>
            <a:pPr marL="609600" indent="-609600" eaLnBrk="1" hangingPunct="1">
              <a:buFontTx/>
              <a:buNone/>
            </a:pPr>
            <a:r>
              <a:rPr lang="ru-RU" sz="2400" dirty="0" smtClean="0"/>
              <a:t>     в) </a:t>
            </a:r>
            <a:r>
              <a:rPr lang="ru-RU" sz="2400" dirty="0" err="1" smtClean="0"/>
              <a:t>қашан</a:t>
            </a:r>
            <a:r>
              <a:rPr lang="ru-RU" sz="2400" dirty="0" smtClean="0"/>
              <a:t> </a:t>
            </a:r>
            <a:r>
              <a:rPr lang="ru-RU" sz="2400" dirty="0" err="1" smtClean="0"/>
              <a:t>және</a:t>
            </a:r>
            <a:r>
              <a:rPr lang="ru-RU" sz="2400" dirty="0" smtClean="0"/>
              <a:t> </a:t>
            </a:r>
            <a:r>
              <a:rPr lang="ru-RU" sz="2400" dirty="0" err="1" smtClean="0"/>
              <a:t>қандай</a:t>
            </a:r>
            <a:r>
              <a:rPr lang="ru-RU" sz="2400" dirty="0" smtClean="0"/>
              <a:t> </a:t>
            </a:r>
            <a:r>
              <a:rPr lang="ru-RU" sz="2400" dirty="0" err="1" smtClean="0"/>
              <a:t>көлемде</a:t>
            </a:r>
            <a:r>
              <a:rPr lang="ru-RU" sz="2400" dirty="0" smtClean="0"/>
              <a:t> </a:t>
            </a:r>
            <a:r>
              <a:rPr lang="ru-RU" sz="2400" dirty="0" err="1" smtClean="0"/>
              <a:t>ақшалай</a:t>
            </a:r>
            <a:r>
              <a:rPr lang="ru-RU" sz="2400" dirty="0" smtClean="0"/>
              <a:t> </a:t>
            </a:r>
            <a:r>
              <a:rPr lang="ru-RU" sz="2400" dirty="0" err="1" smtClean="0"/>
              <a:t>қаражаттарды</a:t>
            </a:r>
            <a:r>
              <a:rPr lang="ru-RU" sz="2400" dirty="0" smtClean="0"/>
              <a:t> </a:t>
            </a:r>
            <a:r>
              <a:rPr lang="ru-RU" sz="2400" dirty="0" err="1" smtClean="0"/>
              <a:t>өзара</a:t>
            </a:r>
            <a:r>
              <a:rPr lang="ru-RU" sz="2400" dirty="0" smtClean="0"/>
              <a:t> </a:t>
            </a:r>
            <a:r>
              <a:rPr lang="ru-RU" sz="2400" dirty="0" err="1" smtClean="0"/>
              <a:t>трасформациялауды</a:t>
            </a:r>
            <a:r>
              <a:rPr lang="ru-RU" sz="2400" dirty="0" smtClean="0"/>
              <a:t> </a:t>
            </a:r>
            <a:r>
              <a:rPr lang="ru-RU" sz="2400" dirty="0" err="1" smtClean="0"/>
              <a:t>және</a:t>
            </a:r>
            <a:r>
              <a:rPr lang="ru-RU" sz="2400" dirty="0" smtClean="0"/>
              <a:t> тез </a:t>
            </a:r>
            <a:r>
              <a:rPr lang="ru-RU" sz="2400" dirty="0" err="1" smtClean="0"/>
              <a:t>жүзеге</a:t>
            </a:r>
            <a:r>
              <a:rPr lang="ru-RU" sz="2400" dirty="0" smtClean="0"/>
              <a:t> </a:t>
            </a:r>
            <a:r>
              <a:rPr lang="ru-RU" sz="2400" dirty="0" err="1" smtClean="0"/>
              <a:t>асатын</a:t>
            </a:r>
            <a:r>
              <a:rPr lang="ru-RU" sz="2400" dirty="0" smtClean="0"/>
              <a:t> </a:t>
            </a:r>
            <a:r>
              <a:rPr lang="ru-RU" sz="2400" dirty="0" err="1" smtClean="0"/>
              <a:t>активтерді</a:t>
            </a:r>
            <a:r>
              <a:rPr lang="ru-RU" sz="2400" dirty="0" smtClean="0"/>
              <a:t> </a:t>
            </a:r>
            <a:r>
              <a:rPr lang="ru-RU" sz="2400" dirty="0" err="1" smtClean="0"/>
              <a:t>жүзеге</a:t>
            </a:r>
            <a:r>
              <a:rPr lang="ru-RU" sz="2400" dirty="0" smtClean="0"/>
              <a:t> </a:t>
            </a:r>
            <a:r>
              <a:rPr lang="ru-RU" sz="2400" dirty="0" err="1" smtClean="0"/>
              <a:t>асырады</a:t>
            </a:r>
            <a:r>
              <a:rPr lang="ru-RU" sz="2400" dirty="0" smtClean="0"/>
              <a:t>.</a:t>
            </a:r>
          </a:p>
          <a:p>
            <a:pPr marL="609600" indent="-609600" eaLnBrk="1" hangingPunct="1">
              <a:buFontTx/>
              <a:buNone/>
            </a:pPr>
            <a:endParaRPr lang="ru-RU" sz="24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28625" y="285750"/>
            <a:ext cx="8501063" cy="6096000"/>
          </a:xfrm>
        </p:spPr>
        <p:txBody>
          <a:bodyPr/>
          <a:lstStyle/>
          <a:p>
            <a:pPr>
              <a:buFontTx/>
              <a:buNone/>
              <a:defRPr/>
            </a:pPr>
            <a:r>
              <a:rPr lang="ru-RU" sz="2400" b="1" u="sng" dirty="0" smtClean="0"/>
              <a:t> </a:t>
            </a:r>
            <a:r>
              <a:rPr lang="ru-RU" sz="2400" b="1" u="sng" dirty="0" err="1" smtClean="0">
                <a:solidFill>
                  <a:srgbClr val="FF0000"/>
                </a:solidFill>
              </a:rPr>
              <a:t>Баумоля</a:t>
            </a:r>
            <a:r>
              <a:rPr lang="ru-RU" sz="2400" b="1" u="sng" dirty="0" smtClean="0">
                <a:solidFill>
                  <a:srgbClr val="FF0000"/>
                </a:solidFill>
              </a:rPr>
              <a:t> </a:t>
            </a:r>
            <a:r>
              <a:rPr lang="ru-RU" sz="2400" b="1" u="sng" dirty="0" err="1" smtClean="0">
                <a:solidFill>
                  <a:srgbClr val="FF0000"/>
                </a:solidFill>
              </a:rPr>
              <a:t>моделі</a:t>
            </a:r>
            <a:r>
              <a:rPr lang="ru-RU" sz="2400" dirty="0" smtClean="0">
                <a:solidFill>
                  <a:srgbClr val="FF0000"/>
                </a:solidFill>
              </a:rPr>
              <a:t> (</a:t>
            </a:r>
            <a:r>
              <a:rPr lang="ru-RU" sz="2400" b="1" dirty="0" smtClean="0">
                <a:solidFill>
                  <a:srgbClr val="FF0000"/>
                </a:solidFill>
              </a:rPr>
              <a:t>1952ж.)</a:t>
            </a:r>
            <a:endParaRPr lang="ru-RU" sz="2400" b="1" dirty="0" smtClean="0">
              <a:solidFill>
                <a:srgbClr val="FF0000"/>
              </a:solidFill>
            </a:endParaRPr>
          </a:p>
          <a:p>
            <a:pPr>
              <a:defRPr/>
            </a:pPr>
            <a:endParaRPr lang="ru-RU" sz="2400" dirty="0" smtClean="0"/>
          </a:p>
          <a:p>
            <a:pPr>
              <a:defRPr/>
            </a:pPr>
            <a:r>
              <a:rPr lang="en-US" sz="2400" dirty="0" smtClean="0"/>
              <a:t>EOQ</a:t>
            </a:r>
            <a:r>
              <a:rPr lang="kk-KZ" sz="2400" dirty="0" smtClean="0"/>
              <a:t> моделі қарастырып кеткен, ақшалай қаражаттардың қалдықтарын жоспарлау үшін бірінші трансформалаған(</a:t>
            </a:r>
            <a:r>
              <a:rPr lang="kk-KZ" sz="2400" dirty="0"/>
              <a:t>	трансформировал</a:t>
            </a:r>
            <a:r>
              <a:rPr lang="kk-KZ" sz="2400" dirty="0" smtClean="0"/>
              <a:t>), осы мақсаттарда едәуір ауқымды қолданылатын Баумоля моделі болып табылады. Ақшалай шығындары тұрақты және жоспарланатын Баумоля моделі жай және жеткілікті дәрежеде компания үшін жеткілікті.</a:t>
            </a:r>
            <a:r>
              <a:rPr lang="ru-RU" sz="2400" dirty="0" smtClean="0"/>
              <a:t> </a:t>
            </a:r>
            <a:r>
              <a:rPr lang="ru-RU" sz="2400" dirty="0" err="1" smtClean="0"/>
              <a:t>Баумоля</a:t>
            </a:r>
            <a:r>
              <a:rPr lang="ru-RU" sz="2400" dirty="0" smtClean="0"/>
              <a:t>  </a:t>
            </a:r>
            <a:r>
              <a:rPr lang="ru-RU" sz="2400" dirty="0" err="1" smtClean="0"/>
              <a:t>моделінің</a:t>
            </a:r>
            <a:r>
              <a:rPr lang="ru-RU" sz="2400" dirty="0" smtClean="0"/>
              <a:t> </a:t>
            </a:r>
            <a:r>
              <a:rPr lang="ru-RU" sz="2400" dirty="0" err="1" smtClean="0"/>
              <a:t>алғашқы</a:t>
            </a:r>
            <a:r>
              <a:rPr lang="ru-RU" sz="2400" dirty="0" smtClean="0"/>
              <a:t> </a:t>
            </a:r>
            <a:r>
              <a:rPr lang="ru-RU" sz="2400" dirty="0" err="1" smtClean="0"/>
              <a:t>жағдайында</a:t>
            </a:r>
            <a:r>
              <a:rPr lang="ru-RU" sz="2400" dirty="0" smtClean="0"/>
              <a:t> </a:t>
            </a:r>
            <a:r>
              <a:rPr lang="ru-RU" sz="2400" dirty="0" err="1" smtClean="0"/>
              <a:t>ақшалай</a:t>
            </a:r>
            <a:r>
              <a:rPr lang="ru-RU" sz="2400" dirty="0" smtClean="0"/>
              <a:t> </a:t>
            </a:r>
            <a:r>
              <a:rPr lang="ru-RU" sz="2400" dirty="0" err="1" smtClean="0"/>
              <a:t>қаражаттар</a:t>
            </a:r>
            <a:r>
              <a:rPr lang="ru-RU" sz="2400" dirty="0" smtClean="0"/>
              <a:t> </a:t>
            </a:r>
            <a:r>
              <a:rPr lang="ru-RU" sz="2400" dirty="0" err="1" smtClean="0"/>
              <a:t>ағынының</a:t>
            </a:r>
            <a:r>
              <a:rPr lang="ru-RU" sz="2400" dirty="0" smtClean="0"/>
              <a:t> </a:t>
            </a:r>
            <a:r>
              <a:rPr lang="ru-RU" sz="2400" dirty="0" err="1" smtClean="0"/>
              <a:t>үнемі</a:t>
            </a:r>
            <a:r>
              <a:rPr lang="ru-RU" sz="2400" dirty="0" smtClean="0"/>
              <a:t> </a:t>
            </a:r>
            <a:r>
              <a:rPr lang="ru-RU" sz="2400" dirty="0" err="1" smtClean="0"/>
              <a:t>шығындалуы</a:t>
            </a:r>
            <a:r>
              <a:rPr lang="ru-RU" sz="2400" dirty="0" smtClean="0"/>
              <a:t> , </a:t>
            </a:r>
            <a:r>
              <a:rPr lang="ru-RU" sz="2400" dirty="0" err="1" smtClean="0"/>
              <a:t>барлық</a:t>
            </a:r>
            <a:r>
              <a:rPr lang="ru-RU" sz="2400" dirty="0" smtClean="0"/>
              <a:t> </a:t>
            </a:r>
            <a:r>
              <a:rPr lang="ru-RU" sz="2400" dirty="0" err="1" smtClean="0"/>
              <a:t>ақшалай</a:t>
            </a:r>
            <a:r>
              <a:rPr lang="ru-RU" sz="2400" dirty="0" smtClean="0"/>
              <a:t> </a:t>
            </a:r>
            <a:r>
              <a:rPr lang="ru-RU" sz="2400" dirty="0" err="1" smtClean="0"/>
              <a:t>активтердің</a:t>
            </a:r>
            <a:r>
              <a:rPr lang="ru-RU" sz="2400" dirty="0" smtClean="0"/>
              <a:t> </a:t>
            </a:r>
            <a:r>
              <a:rPr lang="ru-RU" sz="2400" dirty="0" err="1" smtClean="0"/>
              <a:t>резервтерін</a:t>
            </a:r>
            <a:r>
              <a:rPr lang="ru-RU" sz="2400" dirty="0" smtClean="0"/>
              <a:t> </a:t>
            </a:r>
            <a:r>
              <a:rPr lang="ru-RU" sz="2400" dirty="0" err="1" smtClean="0"/>
              <a:t>қысқа</a:t>
            </a:r>
            <a:r>
              <a:rPr lang="ru-RU" sz="2400" dirty="0" smtClean="0"/>
              <a:t> </a:t>
            </a:r>
            <a:r>
              <a:rPr lang="ru-RU" sz="2400" dirty="0" err="1" smtClean="0"/>
              <a:t>мерзімді</a:t>
            </a:r>
            <a:r>
              <a:rPr lang="ru-RU" sz="2400" dirty="0" smtClean="0"/>
              <a:t> </a:t>
            </a:r>
            <a:r>
              <a:rPr lang="ru-RU" sz="2400" dirty="0" err="1" smtClean="0"/>
              <a:t>қаржылық</a:t>
            </a:r>
            <a:r>
              <a:rPr lang="ru-RU" sz="2400" dirty="0" smtClean="0"/>
              <a:t> </a:t>
            </a:r>
            <a:r>
              <a:rPr lang="ru-RU" sz="2400" dirty="0" err="1" smtClean="0"/>
              <a:t>салымдар</a:t>
            </a:r>
            <a:r>
              <a:rPr lang="ru-RU" sz="2400" dirty="0" smtClean="0"/>
              <a:t> </a:t>
            </a:r>
            <a:r>
              <a:rPr lang="ru-RU" sz="2400" dirty="0" err="1" smtClean="0"/>
              <a:t>түрінде</a:t>
            </a:r>
            <a:r>
              <a:rPr lang="ru-RU" sz="2400" dirty="0" smtClean="0"/>
              <a:t> </a:t>
            </a:r>
            <a:r>
              <a:rPr lang="ru-RU" sz="2400" dirty="0" err="1" smtClean="0"/>
              <a:t>сақтау</a:t>
            </a:r>
            <a:r>
              <a:rPr lang="ru-RU" sz="2400" dirty="0" smtClean="0"/>
              <a:t> </a:t>
            </a:r>
            <a:r>
              <a:rPr lang="ru-RU" sz="2400" dirty="0" err="1" smtClean="0"/>
              <a:t>және</a:t>
            </a:r>
            <a:r>
              <a:rPr lang="ru-RU" sz="2400" dirty="0" smtClean="0"/>
              <a:t> </a:t>
            </a:r>
            <a:r>
              <a:rPr lang="ru-RU" sz="2400" dirty="0" err="1" smtClean="0"/>
              <a:t>ақшалай</a:t>
            </a:r>
            <a:r>
              <a:rPr lang="ru-RU" sz="2400" dirty="0" smtClean="0"/>
              <a:t> </a:t>
            </a:r>
            <a:r>
              <a:rPr lang="ru-RU" sz="2400" dirty="0" err="1" smtClean="0"/>
              <a:t>активтердің</a:t>
            </a:r>
            <a:r>
              <a:rPr lang="ru-RU" sz="2400" dirty="0" smtClean="0"/>
              <a:t> </a:t>
            </a:r>
            <a:r>
              <a:rPr lang="ru-RU" sz="2400" dirty="0" err="1" smtClean="0"/>
              <a:t>қалдықтарының</a:t>
            </a:r>
            <a:r>
              <a:rPr lang="ru-RU" sz="2400" dirty="0" smtClean="0"/>
              <a:t> </a:t>
            </a:r>
            <a:r>
              <a:rPr lang="ru-RU" sz="2400" dirty="0" err="1" smtClean="0"/>
              <a:t>өзгеруі</a:t>
            </a:r>
            <a:r>
              <a:rPr lang="ru-RU" sz="2400" dirty="0" smtClean="0"/>
              <a:t> </a:t>
            </a:r>
            <a:r>
              <a:rPr lang="ru-RU" sz="2400" dirty="0" err="1" smtClean="0"/>
              <a:t>максимумнан</a:t>
            </a:r>
            <a:r>
              <a:rPr lang="ru-RU" sz="2400" dirty="0" smtClean="0"/>
              <a:t> </a:t>
            </a:r>
            <a:r>
              <a:rPr lang="ru-RU" sz="2400" dirty="0" err="1" smtClean="0"/>
              <a:t>минимумға</a:t>
            </a:r>
            <a:r>
              <a:rPr lang="ru-RU" sz="2400" dirty="0" smtClean="0"/>
              <a:t> </a:t>
            </a:r>
            <a:r>
              <a:rPr lang="ru-RU" sz="2400" dirty="0" err="1" smtClean="0"/>
              <a:t>дейін</a:t>
            </a:r>
            <a:r>
              <a:rPr lang="ru-RU" sz="2400" dirty="0" smtClean="0"/>
              <a:t> </a:t>
            </a:r>
            <a:r>
              <a:rPr lang="ru-RU" sz="2400" dirty="0" err="1" smtClean="0"/>
              <a:t>нөлге</a:t>
            </a:r>
            <a:r>
              <a:rPr lang="ru-RU" sz="2400" dirty="0" smtClean="0"/>
              <a:t> (1сурет).</a:t>
            </a:r>
          </a:p>
          <a:p>
            <a:pPr marL="609600" indent="-609600" eaLnBrk="1" hangingPunct="1">
              <a:buFontTx/>
              <a:buNone/>
              <a:defRPr/>
            </a:pPr>
            <a:endParaRPr lang="ru-RU" sz="24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xfrm>
            <a:off x="357188" y="142875"/>
            <a:ext cx="8678862" cy="6337300"/>
          </a:xfrm>
        </p:spPr>
        <p:txBody>
          <a:bodyPr/>
          <a:lstStyle/>
          <a:p>
            <a:pPr>
              <a:buFontTx/>
              <a:buNone/>
            </a:pPr>
            <a:r>
              <a:rPr lang="ru-RU" sz="2000" b="1" smtClean="0"/>
              <a:t>Баумоля моделіне сәйкес ақшалай қаражаттарының қалдықтарының құрылуы мен шығындалуы</a:t>
            </a:r>
          </a:p>
          <a:p>
            <a:pPr>
              <a:buFontTx/>
              <a:buNone/>
            </a:pPr>
            <a:r>
              <a:rPr lang="ru-RU" sz="2000" smtClean="0"/>
              <a:t>                </a:t>
            </a:r>
          </a:p>
          <a:p>
            <a:pPr>
              <a:buFontTx/>
              <a:buNone/>
            </a:pPr>
            <a:r>
              <a:rPr lang="ru-RU" sz="2000" smtClean="0"/>
              <a:t>Ақшалай қаражаттардың қалдықтарының толықтыру нүктелері</a:t>
            </a:r>
          </a:p>
          <a:p>
            <a:pPr eaLnBrk="1" hangingPunct="1">
              <a:buFontTx/>
              <a:buNone/>
            </a:pPr>
            <a:endParaRPr lang="ru-RU" sz="2000" b="1" smtClean="0"/>
          </a:p>
          <a:p>
            <a:pPr eaLnBrk="1" hangingPunct="1">
              <a:buFontTx/>
              <a:buNone/>
            </a:pPr>
            <a:endParaRPr lang="ru-RU" sz="2000" b="1" smtClean="0"/>
          </a:p>
        </p:txBody>
      </p:sp>
      <p:sp>
        <p:nvSpPr>
          <p:cNvPr id="33795" name="Line 3"/>
          <p:cNvSpPr>
            <a:spLocks noChangeShapeType="1"/>
          </p:cNvSpPr>
          <p:nvPr/>
        </p:nvSpPr>
        <p:spPr bwMode="auto">
          <a:xfrm>
            <a:off x="1500188" y="1928813"/>
            <a:ext cx="0" cy="3744912"/>
          </a:xfrm>
          <a:prstGeom prst="line">
            <a:avLst/>
          </a:prstGeom>
          <a:noFill/>
          <a:ln w="9525">
            <a:solidFill>
              <a:schemeClr val="tx1"/>
            </a:solidFill>
            <a:round/>
            <a:headEnd/>
            <a:tailEnd/>
          </a:ln>
        </p:spPr>
        <p:txBody>
          <a:bodyPr/>
          <a:lstStyle/>
          <a:p>
            <a:endParaRPr lang="ru-RU"/>
          </a:p>
        </p:txBody>
      </p:sp>
      <p:sp>
        <p:nvSpPr>
          <p:cNvPr id="33796" name="Line 4"/>
          <p:cNvSpPr>
            <a:spLocks noChangeShapeType="1"/>
          </p:cNvSpPr>
          <p:nvPr/>
        </p:nvSpPr>
        <p:spPr bwMode="auto">
          <a:xfrm>
            <a:off x="1500188" y="5715000"/>
            <a:ext cx="6264275" cy="0"/>
          </a:xfrm>
          <a:prstGeom prst="line">
            <a:avLst/>
          </a:prstGeom>
          <a:noFill/>
          <a:ln w="9525">
            <a:solidFill>
              <a:schemeClr val="tx1"/>
            </a:solidFill>
            <a:round/>
            <a:headEnd/>
            <a:tailEnd/>
          </a:ln>
        </p:spPr>
        <p:txBody>
          <a:bodyPr/>
          <a:lstStyle/>
          <a:p>
            <a:endParaRPr lang="ru-RU"/>
          </a:p>
        </p:txBody>
      </p:sp>
      <p:sp>
        <p:nvSpPr>
          <p:cNvPr id="33797" name="Text Box 7"/>
          <p:cNvSpPr txBox="1">
            <a:spLocks noChangeArrowheads="1"/>
          </p:cNvSpPr>
          <p:nvPr/>
        </p:nvSpPr>
        <p:spPr bwMode="auto">
          <a:xfrm>
            <a:off x="1187450" y="4298950"/>
            <a:ext cx="328613" cy="338138"/>
          </a:xfrm>
          <a:prstGeom prst="rect">
            <a:avLst/>
          </a:prstGeom>
          <a:noFill/>
          <a:ln w="9525">
            <a:noFill/>
            <a:miter lim="800000"/>
            <a:headEnd/>
            <a:tailEnd/>
          </a:ln>
        </p:spPr>
        <p:txBody>
          <a:bodyPr wrap="none">
            <a:spAutoFit/>
          </a:bodyPr>
          <a:lstStyle/>
          <a:p>
            <a:r>
              <a:rPr lang="ru-RU" sz="1600"/>
              <a:t>  </a:t>
            </a:r>
          </a:p>
        </p:txBody>
      </p:sp>
      <p:sp>
        <p:nvSpPr>
          <p:cNvPr id="33798" name="Text Box 9"/>
          <p:cNvSpPr txBox="1">
            <a:spLocks noChangeArrowheads="1"/>
          </p:cNvSpPr>
          <p:nvPr/>
        </p:nvSpPr>
        <p:spPr bwMode="auto">
          <a:xfrm>
            <a:off x="0" y="3429000"/>
            <a:ext cx="1357313" cy="830263"/>
          </a:xfrm>
          <a:prstGeom prst="rect">
            <a:avLst/>
          </a:prstGeom>
          <a:noFill/>
          <a:ln w="9525">
            <a:noFill/>
            <a:miter lim="800000"/>
            <a:headEnd/>
            <a:tailEnd/>
          </a:ln>
        </p:spPr>
        <p:txBody>
          <a:bodyPr>
            <a:spAutoFit/>
          </a:bodyPr>
          <a:lstStyle/>
          <a:p>
            <a:r>
              <a:rPr lang="ru-RU" sz="1600"/>
              <a:t>Орташа қалдық </a:t>
            </a:r>
            <a:r>
              <a:rPr lang="en-US" sz="1600"/>
              <a:t>Q/2</a:t>
            </a:r>
            <a:endParaRPr lang="ru-RU" sz="1600"/>
          </a:p>
        </p:txBody>
      </p:sp>
      <p:sp>
        <p:nvSpPr>
          <p:cNvPr id="33799" name="Text Box 11"/>
          <p:cNvSpPr txBox="1">
            <a:spLocks noChangeArrowheads="1"/>
          </p:cNvSpPr>
          <p:nvPr/>
        </p:nvSpPr>
        <p:spPr bwMode="auto">
          <a:xfrm>
            <a:off x="1187450" y="1655763"/>
            <a:ext cx="381000" cy="336550"/>
          </a:xfrm>
          <a:prstGeom prst="rect">
            <a:avLst/>
          </a:prstGeom>
          <a:noFill/>
          <a:ln w="9525">
            <a:noFill/>
            <a:miter lim="800000"/>
            <a:headEnd/>
            <a:tailEnd/>
          </a:ln>
        </p:spPr>
        <p:txBody>
          <a:bodyPr>
            <a:spAutoFit/>
          </a:bodyPr>
          <a:lstStyle/>
          <a:p>
            <a:endParaRPr lang="ru-RU" sz="1600"/>
          </a:p>
        </p:txBody>
      </p:sp>
      <p:sp>
        <p:nvSpPr>
          <p:cNvPr id="33800" name="Text Box 12"/>
          <p:cNvSpPr txBox="1">
            <a:spLocks noChangeArrowheads="1"/>
          </p:cNvSpPr>
          <p:nvPr/>
        </p:nvSpPr>
        <p:spPr bwMode="auto">
          <a:xfrm>
            <a:off x="-31750" y="1708150"/>
            <a:ext cx="2071688" cy="584200"/>
          </a:xfrm>
          <a:prstGeom prst="rect">
            <a:avLst/>
          </a:prstGeom>
          <a:noFill/>
          <a:ln w="9525">
            <a:noFill/>
            <a:miter lim="800000"/>
            <a:headEnd/>
            <a:tailEnd/>
          </a:ln>
        </p:spPr>
        <p:txBody>
          <a:bodyPr>
            <a:spAutoFit/>
          </a:bodyPr>
          <a:lstStyle/>
          <a:p>
            <a:r>
              <a:rPr lang="ru-RU" sz="1600"/>
              <a:t> Максималды </a:t>
            </a:r>
          </a:p>
          <a:p>
            <a:r>
              <a:rPr lang="kk-KZ" sz="1600"/>
              <a:t>қалдық</a:t>
            </a:r>
            <a:endParaRPr lang="ru-RU" sz="1600"/>
          </a:p>
        </p:txBody>
      </p:sp>
      <p:sp>
        <p:nvSpPr>
          <p:cNvPr id="33801" name="Text Box 24"/>
          <p:cNvSpPr txBox="1">
            <a:spLocks noChangeArrowheads="1"/>
          </p:cNvSpPr>
          <p:nvPr/>
        </p:nvSpPr>
        <p:spPr bwMode="auto">
          <a:xfrm>
            <a:off x="6424613" y="5691188"/>
            <a:ext cx="2290762" cy="338137"/>
          </a:xfrm>
          <a:prstGeom prst="rect">
            <a:avLst/>
          </a:prstGeom>
          <a:noFill/>
          <a:ln w="9525">
            <a:noFill/>
            <a:miter lim="800000"/>
            <a:headEnd/>
            <a:tailEnd/>
          </a:ln>
        </p:spPr>
        <p:txBody>
          <a:bodyPr>
            <a:spAutoFit/>
          </a:bodyPr>
          <a:lstStyle/>
          <a:p>
            <a:r>
              <a:rPr lang="ru-RU" sz="1600" dirty="0" err="1" smtClean="0"/>
              <a:t>Кезеңдер</a:t>
            </a:r>
            <a:endParaRPr lang="ru-RU" sz="1600" dirty="0"/>
          </a:p>
        </p:txBody>
      </p:sp>
      <p:sp>
        <p:nvSpPr>
          <p:cNvPr id="33802" name="Text Box 36"/>
          <p:cNvSpPr txBox="1">
            <a:spLocks noChangeArrowheads="1"/>
          </p:cNvSpPr>
          <p:nvPr/>
        </p:nvSpPr>
        <p:spPr bwMode="auto">
          <a:xfrm>
            <a:off x="0" y="5357813"/>
            <a:ext cx="1714500" cy="584200"/>
          </a:xfrm>
          <a:prstGeom prst="rect">
            <a:avLst/>
          </a:prstGeom>
          <a:noFill/>
          <a:ln w="9525">
            <a:noFill/>
            <a:miter lim="800000"/>
            <a:headEnd/>
            <a:tailEnd/>
          </a:ln>
        </p:spPr>
        <p:txBody>
          <a:bodyPr>
            <a:spAutoFit/>
          </a:bodyPr>
          <a:lstStyle/>
          <a:p>
            <a:r>
              <a:rPr lang="ru-RU" sz="1600"/>
              <a:t>Минималды қалдық</a:t>
            </a:r>
          </a:p>
        </p:txBody>
      </p:sp>
      <p:sp>
        <p:nvSpPr>
          <p:cNvPr id="33803" name="Line 4"/>
          <p:cNvSpPr>
            <a:spLocks noChangeShapeType="1"/>
          </p:cNvSpPr>
          <p:nvPr/>
        </p:nvSpPr>
        <p:spPr bwMode="auto">
          <a:xfrm>
            <a:off x="1500188" y="3786188"/>
            <a:ext cx="6264275" cy="0"/>
          </a:xfrm>
          <a:prstGeom prst="line">
            <a:avLst/>
          </a:prstGeom>
          <a:noFill/>
          <a:ln w="9525">
            <a:solidFill>
              <a:schemeClr val="tx1"/>
            </a:solidFill>
            <a:round/>
            <a:headEnd/>
            <a:tailEnd/>
          </a:ln>
        </p:spPr>
        <p:txBody>
          <a:bodyPr/>
          <a:lstStyle/>
          <a:p>
            <a:endParaRPr lang="ru-RU"/>
          </a:p>
        </p:txBody>
      </p:sp>
      <p:sp>
        <p:nvSpPr>
          <p:cNvPr id="33804" name="Line 4"/>
          <p:cNvSpPr>
            <a:spLocks noChangeShapeType="1"/>
          </p:cNvSpPr>
          <p:nvPr/>
        </p:nvSpPr>
        <p:spPr bwMode="auto">
          <a:xfrm>
            <a:off x="1500188" y="1928813"/>
            <a:ext cx="6264275" cy="0"/>
          </a:xfrm>
          <a:prstGeom prst="line">
            <a:avLst/>
          </a:prstGeom>
          <a:noFill/>
          <a:ln w="9525">
            <a:solidFill>
              <a:schemeClr val="tx1"/>
            </a:solidFill>
            <a:round/>
            <a:headEnd/>
            <a:tailEnd/>
          </a:ln>
        </p:spPr>
        <p:txBody>
          <a:bodyPr/>
          <a:lstStyle/>
          <a:p>
            <a:endParaRPr lang="ru-RU"/>
          </a:p>
        </p:txBody>
      </p:sp>
      <p:sp>
        <p:nvSpPr>
          <p:cNvPr id="33805" name="Line 25"/>
          <p:cNvSpPr>
            <a:spLocks noChangeShapeType="1"/>
          </p:cNvSpPr>
          <p:nvPr/>
        </p:nvSpPr>
        <p:spPr bwMode="auto">
          <a:xfrm>
            <a:off x="3429000" y="2000250"/>
            <a:ext cx="71438" cy="3714750"/>
          </a:xfrm>
          <a:prstGeom prst="line">
            <a:avLst/>
          </a:prstGeom>
          <a:noFill/>
          <a:ln w="9525">
            <a:solidFill>
              <a:schemeClr val="tx1"/>
            </a:solidFill>
            <a:round/>
            <a:headEnd/>
            <a:tailEnd/>
          </a:ln>
        </p:spPr>
        <p:txBody>
          <a:bodyPr/>
          <a:lstStyle/>
          <a:p>
            <a:endParaRPr lang="ru-RU"/>
          </a:p>
        </p:txBody>
      </p:sp>
      <p:sp>
        <p:nvSpPr>
          <p:cNvPr id="33806" name="Line 25"/>
          <p:cNvSpPr>
            <a:spLocks noChangeShapeType="1"/>
          </p:cNvSpPr>
          <p:nvPr/>
        </p:nvSpPr>
        <p:spPr bwMode="auto">
          <a:xfrm>
            <a:off x="1500188" y="1928813"/>
            <a:ext cx="2000250" cy="3786187"/>
          </a:xfrm>
          <a:prstGeom prst="line">
            <a:avLst/>
          </a:prstGeom>
          <a:noFill/>
          <a:ln w="9525">
            <a:solidFill>
              <a:schemeClr val="tx1"/>
            </a:solidFill>
            <a:round/>
            <a:headEnd/>
            <a:tailEnd/>
          </a:ln>
        </p:spPr>
        <p:txBody>
          <a:bodyPr/>
          <a:lstStyle/>
          <a:p>
            <a:endParaRPr lang="ru-RU"/>
          </a:p>
        </p:txBody>
      </p:sp>
      <p:sp>
        <p:nvSpPr>
          <p:cNvPr id="33807" name="Line 25"/>
          <p:cNvSpPr>
            <a:spLocks noChangeShapeType="1"/>
          </p:cNvSpPr>
          <p:nvPr/>
        </p:nvSpPr>
        <p:spPr bwMode="auto">
          <a:xfrm>
            <a:off x="3429000" y="1928813"/>
            <a:ext cx="2071688" cy="3786187"/>
          </a:xfrm>
          <a:prstGeom prst="line">
            <a:avLst/>
          </a:prstGeom>
          <a:noFill/>
          <a:ln w="9525">
            <a:solidFill>
              <a:schemeClr val="tx1"/>
            </a:solidFill>
            <a:round/>
            <a:headEnd/>
            <a:tailEnd/>
          </a:ln>
        </p:spPr>
        <p:txBody>
          <a:bodyPr/>
          <a:lstStyle/>
          <a:p>
            <a:endParaRPr lang="ru-RU"/>
          </a:p>
        </p:txBody>
      </p:sp>
      <p:sp>
        <p:nvSpPr>
          <p:cNvPr id="33808" name="Line 25"/>
          <p:cNvSpPr>
            <a:spLocks noChangeShapeType="1"/>
          </p:cNvSpPr>
          <p:nvPr/>
        </p:nvSpPr>
        <p:spPr bwMode="auto">
          <a:xfrm>
            <a:off x="5429250" y="2000250"/>
            <a:ext cx="71438" cy="3714750"/>
          </a:xfrm>
          <a:prstGeom prst="line">
            <a:avLst/>
          </a:prstGeom>
          <a:noFill/>
          <a:ln w="9525">
            <a:solidFill>
              <a:schemeClr val="tx1"/>
            </a:solidFill>
            <a:round/>
            <a:headEnd/>
            <a:tailEnd/>
          </a:ln>
        </p:spPr>
        <p:txBody>
          <a:bodyPr/>
          <a:lstStyle/>
          <a:p>
            <a:endParaRPr lang="ru-RU"/>
          </a:p>
        </p:txBody>
      </p:sp>
      <p:sp>
        <p:nvSpPr>
          <p:cNvPr id="33809" name="Line 25"/>
          <p:cNvSpPr>
            <a:spLocks noChangeShapeType="1"/>
          </p:cNvSpPr>
          <p:nvPr/>
        </p:nvSpPr>
        <p:spPr bwMode="auto">
          <a:xfrm>
            <a:off x="5429250" y="1928813"/>
            <a:ext cx="2143125" cy="3786187"/>
          </a:xfrm>
          <a:prstGeom prst="line">
            <a:avLst/>
          </a:prstGeom>
          <a:noFill/>
          <a:ln w="9525">
            <a:solidFill>
              <a:schemeClr val="tx1"/>
            </a:solidFill>
            <a:round/>
            <a:headEnd/>
            <a:tailEnd/>
          </a:ln>
        </p:spPr>
        <p:txBody>
          <a:bodyPr/>
          <a:lstStyle/>
          <a:p>
            <a:endParaRPr lang="ru-RU"/>
          </a:p>
        </p:txBody>
      </p:sp>
      <p:sp>
        <p:nvSpPr>
          <p:cNvPr id="33810" name="Line 25"/>
          <p:cNvSpPr>
            <a:spLocks noChangeShapeType="1"/>
          </p:cNvSpPr>
          <p:nvPr/>
        </p:nvSpPr>
        <p:spPr bwMode="auto">
          <a:xfrm flipH="1">
            <a:off x="1500188" y="1500188"/>
            <a:ext cx="2143125" cy="428625"/>
          </a:xfrm>
          <a:prstGeom prst="line">
            <a:avLst/>
          </a:prstGeom>
          <a:noFill/>
          <a:ln w="9525">
            <a:solidFill>
              <a:schemeClr val="tx1"/>
            </a:solidFill>
            <a:round/>
            <a:headEnd/>
            <a:tailEnd/>
          </a:ln>
        </p:spPr>
        <p:txBody>
          <a:bodyPr/>
          <a:lstStyle/>
          <a:p>
            <a:endParaRPr lang="ru-RU"/>
          </a:p>
        </p:txBody>
      </p:sp>
      <p:sp>
        <p:nvSpPr>
          <p:cNvPr id="33811" name="Line 25"/>
          <p:cNvSpPr>
            <a:spLocks noChangeShapeType="1"/>
          </p:cNvSpPr>
          <p:nvPr/>
        </p:nvSpPr>
        <p:spPr bwMode="auto">
          <a:xfrm flipH="1">
            <a:off x="3429000" y="1500188"/>
            <a:ext cx="214313" cy="428625"/>
          </a:xfrm>
          <a:prstGeom prst="line">
            <a:avLst/>
          </a:prstGeom>
          <a:noFill/>
          <a:ln w="9525">
            <a:solidFill>
              <a:schemeClr val="tx1"/>
            </a:solidFill>
            <a:round/>
            <a:headEnd/>
            <a:tailEnd/>
          </a:ln>
        </p:spPr>
        <p:txBody>
          <a:bodyPr/>
          <a:lstStyle/>
          <a:p>
            <a:endParaRPr lang="ru-RU"/>
          </a:p>
        </p:txBody>
      </p:sp>
      <p:sp>
        <p:nvSpPr>
          <p:cNvPr id="33812" name="Line 25"/>
          <p:cNvSpPr>
            <a:spLocks noChangeShapeType="1"/>
          </p:cNvSpPr>
          <p:nvPr/>
        </p:nvSpPr>
        <p:spPr bwMode="auto">
          <a:xfrm>
            <a:off x="3643313" y="1500188"/>
            <a:ext cx="1857375" cy="428625"/>
          </a:xfrm>
          <a:prstGeom prst="line">
            <a:avLst/>
          </a:prstGeom>
          <a:noFill/>
          <a:ln w="9525">
            <a:solidFill>
              <a:schemeClr val="tx1"/>
            </a:solidFill>
            <a:round/>
            <a:headEnd/>
            <a:tailEnd/>
          </a:ln>
        </p:spPr>
        <p:txBody>
          <a:bodyPr/>
          <a:lstStyle/>
          <a:p>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28625" y="285750"/>
            <a:ext cx="8291513" cy="6096000"/>
          </a:xfrm>
        </p:spPr>
        <p:txBody>
          <a:bodyPr/>
          <a:lstStyle/>
          <a:p>
            <a:pPr>
              <a:defRPr/>
            </a:pPr>
            <a:r>
              <a:rPr lang="ru-RU" sz="2000" dirty="0" err="1" smtClean="0"/>
              <a:t>Ақшалай</a:t>
            </a:r>
            <a:r>
              <a:rPr lang="ru-RU" sz="2000" dirty="0" smtClean="0"/>
              <a:t> </a:t>
            </a:r>
            <a:r>
              <a:rPr lang="ru-RU" sz="2000" dirty="0" err="1" smtClean="0"/>
              <a:t>қаражаттардың</a:t>
            </a:r>
            <a:r>
              <a:rPr lang="ru-RU" sz="2000" dirty="0" smtClean="0"/>
              <a:t> </a:t>
            </a:r>
            <a:r>
              <a:rPr lang="ru-RU" sz="2000" dirty="0" err="1" smtClean="0"/>
              <a:t>толықтыру</a:t>
            </a:r>
            <a:r>
              <a:rPr lang="ru-RU" sz="2000" dirty="0" smtClean="0"/>
              <a:t> </a:t>
            </a:r>
            <a:r>
              <a:rPr lang="ru-RU" sz="2000" dirty="0" err="1" smtClean="0"/>
              <a:t>операцияларының</a:t>
            </a:r>
            <a:r>
              <a:rPr lang="ru-RU" sz="2000" dirty="0" smtClean="0"/>
              <a:t> </a:t>
            </a:r>
            <a:r>
              <a:rPr lang="ru-RU" sz="2000" dirty="0" err="1" smtClean="0"/>
              <a:t>қызмет</a:t>
            </a:r>
            <a:r>
              <a:rPr lang="ru-RU" sz="2000" dirty="0" smtClean="0"/>
              <a:t> </a:t>
            </a:r>
            <a:r>
              <a:rPr lang="ru-RU" sz="2000" dirty="0" err="1" smtClean="0"/>
              <a:t>көрсету</a:t>
            </a:r>
            <a:r>
              <a:rPr lang="ru-RU" sz="2000" dirty="0" smtClean="0"/>
              <a:t> </a:t>
            </a:r>
            <a:r>
              <a:rPr lang="ru-RU" sz="2000" dirty="0" err="1" smtClean="0"/>
              <a:t>шығындарының</a:t>
            </a:r>
            <a:r>
              <a:rPr lang="ru-RU" sz="2000" dirty="0" smtClean="0"/>
              <a:t> </a:t>
            </a:r>
            <a:r>
              <a:rPr lang="ru-RU" sz="2000" dirty="0" err="1" smtClean="0"/>
              <a:t>ортақ</a:t>
            </a:r>
            <a:r>
              <a:rPr lang="ru-RU" sz="2000" dirty="0" smtClean="0"/>
              <a:t> </a:t>
            </a:r>
            <a:r>
              <a:rPr lang="ru-RU" sz="2000" dirty="0" err="1" smtClean="0"/>
              <a:t>сомаларын</a:t>
            </a:r>
            <a:r>
              <a:rPr lang="ru-RU" sz="2000" dirty="0" smtClean="0"/>
              <a:t> </a:t>
            </a:r>
            <a:r>
              <a:rPr lang="ru-RU" sz="2000" dirty="0" err="1" smtClean="0"/>
              <a:t>үнемдеу</a:t>
            </a:r>
            <a:r>
              <a:rPr lang="ru-RU" sz="2000" dirty="0" smtClean="0"/>
              <a:t> </a:t>
            </a:r>
            <a:r>
              <a:rPr lang="ru-RU" sz="2000" dirty="0" err="1" smtClean="0"/>
              <a:t>үшін</a:t>
            </a:r>
            <a:r>
              <a:rPr lang="ru-RU" sz="2000" dirty="0" smtClean="0"/>
              <a:t> , </a:t>
            </a:r>
            <a:r>
              <a:rPr lang="ru-RU" sz="2000" dirty="0" err="1" smtClean="0"/>
              <a:t>бұл</a:t>
            </a:r>
            <a:r>
              <a:rPr lang="ru-RU" sz="2000" dirty="0" smtClean="0"/>
              <a:t> </a:t>
            </a:r>
            <a:r>
              <a:rPr lang="ru-RU" sz="2000" dirty="0" err="1" smtClean="0"/>
              <a:t>толықтырулардың</a:t>
            </a:r>
            <a:r>
              <a:rPr lang="ru-RU" sz="2000" dirty="0" smtClean="0"/>
              <a:t> </a:t>
            </a:r>
            <a:r>
              <a:rPr lang="ru-RU" sz="2000" dirty="0" err="1" smtClean="0"/>
              <a:t>мерзімін</a:t>
            </a:r>
            <a:r>
              <a:rPr lang="ru-RU" sz="2000" dirty="0" smtClean="0"/>
              <a:t> </a:t>
            </a:r>
            <a:r>
              <a:rPr lang="ru-RU" sz="2000" dirty="0" err="1" smtClean="0"/>
              <a:t>үлкейту</a:t>
            </a:r>
            <a:r>
              <a:rPr lang="ru-RU" sz="2000" dirty="0" smtClean="0"/>
              <a:t> </a:t>
            </a:r>
            <a:r>
              <a:rPr lang="ru-RU" sz="2000" dirty="0" err="1" smtClean="0"/>
              <a:t>керек</a:t>
            </a:r>
            <a:r>
              <a:rPr lang="ru-RU" sz="2000" dirty="0" smtClean="0"/>
              <a:t>(</a:t>
            </a:r>
            <a:r>
              <a:rPr lang="ru-RU" sz="2000" dirty="0" err="1" smtClean="0"/>
              <a:t>немесе</a:t>
            </a:r>
            <a:r>
              <a:rPr lang="ru-RU" sz="2000" dirty="0" smtClean="0"/>
              <a:t> </a:t>
            </a:r>
            <a:r>
              <a:rPr lang="ru-RU" sz="2000" dirty="0" err="1" smtClean="0"/>
              <a:t>жиілікті</a:t>
            </a:r>
            <a:r>
              <a:rPr lang="ru-RU" sz="2000" dirty="0" smtClean="0"/>
              <a:t> </a:t>
            </a:r>
            <a:r>
              <a:rPr lang="ru-RU" sz="2000" dirty="0" err="1" smtClean="0"/>
              <a:t>азайту</a:t>
            </a:r>
            <a:r>
              <a:rPr lang="ru-RU" sz="2000" dirty="0" smtClean="0"/>
              <a:t>). </a:t>
            </a:r>
            <a:r>
              <a:rPr lang="ru-RU" sz="2000" dirty="0" err="1" smtClean="0"/>
              <a:t>Бұл</a:t>
            </a:r>
            <a:r>
              <a:rPr lang="ru-RU" sz="2000" dirty="0" smtClean="0"/>
              <a:t> </a:t>
            </a:r>
            <a:r>
              <a:rPr lang="ru-RU" sz="2000" dirty="0" err="1" smtClean="0"/>
              <a:t>жағдайда</a:t>
            </a:r>
            <a:r>
              <a:rPr lang="ru-RU" sz="2000" dirty="0" smtClean="0"/>
              <a:t> </a:t>
            </a:r>
            <a:r>
              <a:rPr lang="ru-RU" sz="2000" dirty="0" err="1" smtClean="0"/>
              <a:t>тиісінше</a:t>
            </a:r>
            <a:r>
              <a:rPr lang="ru-RU" sz="2000" dirty="0" smtClean="0"/>
              <a:t> </a:t>
            </a:r>
            <a:r>
              <a:rPr lang="ru-RU" sz="2000" dirty="0" err="1" smtClean="0"/>
              <a:t>ақшалай</a:t>
            </a:r>
            <a:r>
              <a:rPr lang="ru-RU" sz="2000" dirty="0" smtClean="0"/>
              <a:t> </a:t>
            </a:r>
            <a:r>
              <a:rPr lang="ru-RU" sz="2000" dirty="0" err="1" smtClean="0"/>
              <a:t>қаражаттардың</a:t>
            </a:r>
            <a:r>
              <a:rPr lang="ru-RU" sz="2000" dirty="0" smtClean="0"/>
              <a:t> </a:t>
            </a:r>
            <a:r>
              <a:rPr lang="ru-RU" sz="2000" dirty="0" err="1" smtClean="0"/>
              <a:t>максималды</a:t>
            </a:r>
            <a:r>
              <a:rPr lang="ru-RU" sz="2000" dirty="0" smtClean="0"/>
              <a:t> </a:t>
            </a:r>
            <a:r>
              <a:rPr lang="ru-RU" sz="2000" dirty="0" err="1" smtClean="0"/>
              <a:t>және</a:t>
            </a:r>
            <a:r>
              <a:rPr lang="ru-RU" sz="2000" dirty="0" smtClean="0"/>
              <a:t> </a:t>
            </a:r>
            <a:r>
              <a:rPr lang="ru-RU" sz="2000" dirty="0" err="1" smtClean="0"/>
              <a:t>орташа</a:t>
            </a:r>
            <a:r>
              <a:rPr lang="ru-RU" sz="2000" dirty="0" smtClean="0"/>
              <a:t> </a:t>
            </a:r>
            <a:r>
              <a:rPr lang="ru-RU" sz="2000" dirty="0" err="1" smtClean="0"/>
              <a:t>қалдықтарының</a:t>
            </a:r>
            <a:r>
              <a:rPr lang="ru-RU" sz="2000" dirty="0" smtClean="0"/>
              <a:t> </a:t>
            </a:r>
            <a:r>
              <a:rPr lang="ru-RU" sz="2000" dirty="0" err="1" smtClean="0"/>
              <a:t>мөлшері</a:t>
            </a:r>
            <a:r>
              <a:rPr lang="ru-RU" sz="2000" dirty="0" smtClean="0"/>
              <a:t> </a:t>
            </a:r>
            <a:r>
              <a:rPr lang="ru-RU" sz="2000" dirty="0" err="1" smtClean="0"/>
              <a:t>өседі</a:t>
            </a:r>
            <a:r>
              <a:rPr lang="ru-RU" sz="2000" dirty="0" smtClean="0"/>
              <a:t>. </a:t>
            </a:r>
            <a:r>
              <a:rPr lang="ru-RU" sz="2000" dirty="0" err="1" smtClean="0"/>
              <a:t>Бірақ</a:t>
            </a:r>
            <a:r>
              <a:rPr lang="ru-RU" sz="2000" dirty="0" smtClean="0"/>
              <a:t> та осы </a:t>
            </a:r>
            <a:r>
              <a:rPr lang="ru-RU" sz="2000" dirty="0" err="1" smtClean="0"/>
              <a:t>ақшалай</a:t>
            </a:r>
            <a:r>
              <a:rPr lang="ru-RU" sz="2000" dirty="0" smtClean="0"/>
              <a:t> </a:t>
            </a:r>
            <a:r>
              <a:rPr lang="ru-RU" sz="2000" dirty="0" err="1" smtClean="0"/>
              <a:t>қаражаттардың</a:t>
            </a:r>
            <a:r>
              <a:rPr lang="ru-RU" sz="2000" dirty="0" smtClean="0"/>
              <a:t> </a:t>
            </a:r>
            <a:r>
              <a:rPr lang="ru-RU" sz="2000" dirty="0" err="1" smtClean="0"/>
              <a:t>қалдықтарының</a:t>
            </a:r>
            <a:r>
              <a:rPr lang="ru-RU" sz="2000" dirty="0" smtClean="0"/>
              <a:t> </a:t>
            </a:r>
            <a:r>
              <a:rPr lang="ru-RU" sz="2000" dirty="0" err="1" smtClean="0"/>
              <a:t>түрлері</a:t>
            </a:r>
            <a:r>
              <a:rPr lang="ru-RU" sz="2000" dirty="0" smtClean="0"/>
              <a:t> </a:t>
            </a:r>
            <a:r>
              <a:rPr lang="ru-RU" sz="2000" dirty="0" err="1" smtClean="0"/>
              <a:t>кәсіпорынға</a:t>
            </a:r>
            <a:r>
              <a:rPr lang="ru-RU" sz="2000" dirty="0" smtClean="0"/>
              <a:t> </a:t>
            </a:r>
            <a:r>
              <a:rPr lang="ru-RU" sz="2000" dirty="0" err="1" smtClean="0"/>
              <a:t>пайда</a:t>
            </a:r>
            <a:r>
              <a:rPr lang="ru-RU" sz="2000" dirty="0" smtClean="0"/>
              <a:t> </a:t>
            </a:r>
            <a:r>
              <a:rPr lang="ru-RU" sz="2000" dirty="0" err="1" smtClean="0"/>
              <a:t>алып</a:t>
            </a:r>
            <a:r>
              <a:rPr lang="ru-RU" sz="2000" dirty="0" smtClean="0"/>
              <a:t> </a:t>
            </a:r>
            <a:r>
              <a:rPr lang="ru-RU" sz="2000" dirty="0" err="1" smtClean="0"/>
              <a:t>келмейді</a:t>
            </a:r>
            <a:r>
              <a:rPr lang="ru-RU" sz="2000" dirty="0" smtClean="0"/>
              <a:t>; </a:t>
            </a:r>
            <a:r>
              <a:rPr lang="ru-RU" sz="2000" dirty="0" err="1" smtClean="0"/>
              <a:t>керісінше,осы</a:t>
            </a:r>
            <a:r>
              <a:rPr lang="ru-RU" sz="2000" dirty="0" smtClean="0"/>
              <a:t> </a:t>
            </a:r>
            <a:r>
              <a:rPr lang="ru-RU" sz="2000" dirty="0" err="1" smtClean="0"/>
              <a:t>қалдықтардың</a:t>
            </a:r>
            <a:r>
              <a:rPr lang="ru-RU" sz="2000" dirty="0" smtClean="0"/>
              <a:t> </a:t>
            </a:r>
            <a:r>
              <a:rPr lang="ru-RU" sz="2000" dirty="0" err="1" smtClean="0"/>
              <a:t>өсуі</a:t>
            </a:r>
            <a:r>
              <a:rPr lang="ru-RU" sz="2000" dirty="0" smtClean="0"/>
              <a:t> </a:t>
            </a:r>
            <a:r>
              <a:rPr lang="ru-RU" sz="2000" dirty="0" err="1" smtClean="0"/>
              <a:t>кәсіпорын</a:t>
            </a:r>
            <a:r>
              <a:rPr lang="ru-RU" sz="2000" dirty="0" smtClean="0"/>
              <a:t> </a:t>
            </a:r>
            <a:r>
              <a:rPr lang="ru-RU" sz="2000" dirty="0" err="1" smtClean="0"/>
              <a:t>үшін</a:t>
            </a:r>
            <a:r>
              <a:rPr lang="ru-RU" sz="2000" dirty="0" smtClean="0"/>
              <a:t> </a:t>
            </a:r>
            <a:r>
              <a:rPr lang="ru-RU" sz="2000" dirty="0" err="1" smtClean="0"/>
              <a:t>қысқа</a:t>
            </a:r>
            <a:r>
              <a:rPr lang="ru-RU" sz="2000" dirty="0" smtClean="0"/>
              <a:t> </a:t>
            </a:r>
            <a:r>
              <a:rPr lang="ru-RU" sz="2000" dirty="0" err="1" smtClean="0"/>
              <a:t>мерзімді</a:t>
            </a:r>
            <a:r>
              <a:rPr lang="ru-RU" sz="2000" dirty="0" smtClean="0"/>
              <a:t> </a:t>
            </a:r>
            <a:r>
              <a:rPr lang="ru-RU" sz="2000" dirty="0" err="1" smtClean="0"/>
              <a:t>қаржылық</a:t>
            </a:r>
            <a:r>
              <a:rPr lang="ru-RU" sz="2000" dirty="0" smtClean="0"/>
              <a:t> </a:t>
            </a:r>
            <a:r>
              <a:rPr lang="ru-RU" sz="2000" dirty="0" err="1" smtClean="0"/>
              <a:t>салымдар</a:t>
            </a:r>
            <a:r>
              <a:rPr lang="ru-RU" sz="2000" dirty="0" smtClean="0"/>
              <a:t> </a:t>
            </a:r>
            <a:r>
              <a:rPr lang="ru-RU" sz="2000" dirty="0" err="1" smtClean="0"/>
              <a:t>түріндегі</a:t>
            </a:r>
            <a:r>
              <a:rPr lang="ru-RU" sz="2000" dirty="0" smtClean="0"/>
              <a:t> </a:t>
            </a:r>
            <a:r>
              <a:rPr lang="ru-RU" sz="2000" dirty="0" err="1" smtClean="0"/>
              <a:t>альтернативті</a:t>
            </a:r>
            <a:r>
              <a:rPr lang="ru-RU" sz="2000" dirty="0" smtClean="0"/>
              <a:t> </a:t>
            </a:r>
            <a:r>
              <a:rPr lang="ru-RU" sz="2000" dirty="0" err="1" smtClean="0"/>
              <a:t>табыстардың</a:t>
            </a:r>
            <a:r>
              <a:rPr lang="ru-RU" sz="2000" dirty="0" smtClean="0"/>
              <a:t> </a:t>
            </a:r>
            <a:r>
              <a:rPr lang="ru-RU" sz="2000" dirty="0" err="1" smtClean="0"/>
              <a:t>жоғалуын</a:t>
            </a:r>
            <a:r>
              <a:rPr lang="ru-RU" sz="2000" dirty="0" smtClean="0"/>
              <a:t> </a:t>
            </a:r>
            <a:r>
              <a:rPr lang="ru-RU" sz="2000" dirty="0" err="1" smtClean="0"/>
              <a:t>білдіреді</a:t>
            </a:r>
            <a:r>
              <a:rPr lang="ru-RU" sz="2000" dirty="0" smtClean="0"/>
              <a:t>. </a:t>
            </a:r>
            <a:r>
              <a:rPr lang="ru-RU" sz="2000" dirty="0"/>
              <a:t>Осы </a:t>
            </a:r>
            <a:r>
              <a:rPr lang="ru-RU" sz="2000" dirty="0" err="1"/>
              <a:t>жоғалу</a:t>
            </a:r>
            <a:r>
              <a:rPr lang="ru-RU" sz="2000" dirty="0"/>
              <a:t> </a:t>
            </a:r>
            <a:r>
              <a:rPr lang="ru-RU" sz="2000" dirty="0" err="1" smtClean="0"/>
              <a:t>сомасы</a:t>
            </a:r>
            <a:r>
              <a:rPr lang="ru-RU" sz="2000" dirty="0" smtClean="0"/>
              <a:t> </a:t>
            </a:r>
            <a:r>
              <a:rPr lang="ru-RU" sz="2000" dirty="0" err="1" smtClean="0"/>
              <a:t>ақшалай</a:t>
            </a:r>
            <a:r>
              <a:rPr lang="ru-RU" sz="2000" dirty="0" smtClean="0"/>
              <a:t> </a:t>
            </a:r>
            <a:r>
              <a:rPr lang="ru-RU" sz="2000" dirty="0" err="1" smtClean="0"/>
              <a:t>қаражаттардың</a:t>
            </a:r>
            <a:r>
              <a:rPr lang="ru-RU" sz="2000" dirty="0" smtClean="0"/>
              <a:t> </a:t>
            </a:r>
            <a:r>
              <a:rPr lang="ru-RU" sz="2000" dirty="0" err="1" smtClean="0"/>
              <a:t>қалдықтарының</a:t>
            </a:r>
            <a:r>
              <a:rPr lang="ru-RU" sz="2000" dirty="0" smtClean="0"/>
              <a:t> </a:t>
            </a:r>
            <a:r>
              <a:rPr lang="ru-RU" sz="2000" dirty="0" err="1" smtClean="0"/>
              <a:t>мөлшеріне</a:t>
            </a:r>
            <a:r>
              <a:rPr lang="ru-RU" sz="2000" dirty="0" smtClean="0"/>
              <a:t>  </a:t>
            </a:r>
            <a:r>
              <a:rPr lang="ru-RU" sz="2000" dirty="0" err="1" smtClean="0"/>
              <a:t>қысқа</a:t>
            </a:r>
            <a:r>
              <a:rPr lang="ru-RU" sz="2000" dirty="0" smtClean="0"/>
              <a:t> </a:t>
            </a:r>
            <a:r>
              <a:rPr lang="ru-RU" sz="2000" dirty="0" err="1" smtClean="0"/>
              <a:t>мерзімді</a:t>
            </a:r>
            <a:r>
              <a:rPr lang="ru-RU" sz="2000" dirty="0" smtClean="0"/>
              <a:t> </a:t>
            </a:r>
            <a:r>
              <a:rPr lang="ru-RU" sz="2000" dirty="0" err="1" smtClean="0"/>
              <a:t>қаржылық</a:t>
            </a:r>
            <a:r>
              <a:rPr lang="ru-RU" sz="2000" dirty="0" smtClean="0"/>
              <a:t> </a:t>
            </a:r>
            <a:r>
              <a:rPr lang="ru-RU" sz="2000" dirty="0" err="1" smtClean="0"/>
              <a:t>салымдар</a:t>
            </a:r>
            <a:r>
              <a:rPr lang="ru-RU" sz="2000" dirty="0" smtClean="0"/>
              <a:t> </a:t>
            </a:r>
            <a:r>
              <a:rPr lang="ru-RU" sz="2000" dirty="0" err="1" smtClean="0"/>
              <a:t>бойынша</a:t>
            </a:r>
            <a:r>
              <a:rPr lang="ru-RU" sz="2000" dirty="0" smtClean="0"/>
              <a:t> </a:t>
            </a:r>
            <a:r>
              <a:rPr lang="ru-RU" sz="2000" dirty="0" err="1" smtClean="0"/>
              <a:t>орташа</a:t>
            </a:r>
            <a:r>
              <a:rPr lang="ru-RU" sz="2000" dirty="0" smtClean="0"/>
              <a:t> </a:t>
            </a:r>
            <a:r>
              <a:rPr lang="ru-RU" sz="2000" dirty="0" err="1" smtClean="0"/>
              <a:t>проценттік</a:t>
            </a:r>
            <a:r>
              <a:rPr lang="ru-RU" sz="2000" dirty="0" smtClean="0"/>
              <a:t> </a:t>
            </a:r>
            <a:r>
              <a:rPr lang="ru-RU" sz="2000" dirty="0" err="1" smtClean="0"/>
              <a:t>ставканың</a:t>
            </a:r>
            <a:r>
              <a:rPr lang="ru-RU" sz="2000" dirty="0" smtClean="0"/>
              <a:t> </a:t>
            </a:r>
            <a:r>
              <a:rPr lang="ru-RU" sz="2000" dirty="0" err="1" smtClean="0"/>
              <a:t>көбейтіндісіне</a:t>
            </a:r>
            <a:r>
              <a:rPr lang="ru-RU" sz="2000" dirty="0" smtClean="0"/>
              <a:t>  </a:t>
            </a:r>
            <a:r>
              <a:rPr lang="ru-RU" sz="2000" dirty="0" err="1" smtClean="0"/>
              <a:t>тең</a:t>
            </a:r>
            <a:r>
              <a:rPr lang="ru-RU" sz="2000" u="sng" dirty="0"/>
              <a:t>.</a:t>
            </a:r>
            <a:r>
              <a:rPr lang="ru-RU" sz="2000" u="sng" dirty="0" smtClean="0"/>
              <a:t> </a:t>
            </a:r>
            <a:endParaRPr lang="ru-RU" sz="2000" u="sng" dirty="0" smtClean="0"/>
          </a:p>
          <a:p>
            <a:pPr>
              <a:defRPr/>
            </a:pPr>
            <a:r>
              <a:rPr lang="ru-RU" sz="2000" dirty="0" err="1" smtClean="0"/>
              <a:t>Қарастырылған</a:t>
            </a:r>
            <a:r>
              <a:rPr lang="ru-RU" sz="2000" dirty="0" smtClean="0"/>
              <a:t> </a:t>
            </a:r>
            <a:r>
              <a:rPr lang="ru-RU" sz="2000" dirty="0" err="1" smtClean="0"/>
              <a:t>екі</a:t>
            </a:r>
            <a:r>
              <a:rPr lang="ru-RU" sz="2000" dirty="0" smtClean="0"/>
              <a:t> </a:t>
            </a:r>
            <a:r>
              <a:rPr lang="ru-RU" sz="2000" dirty="0" err="1" smtClean="0"/>
              <a:t>түрлі</a:t>
            </a:r>
            <a:r>
              <a:rPr lang="ru-RU" sz="2000" dirty="0" smtClean="0"/>
              <a:t> </a:t>
            </a:r>
            <a:r>
              <a:rPr lang="ru-RU" sz="2000" dirty="0" err="1" smtClean="0"/>
              <a:t>жоғалтуларды</a:t>
            </a:r>
            <a:r>
              <a:rPr lang="ru-RU" sz="2000" dirty="0" smtClean="0"/>
              <a:t> </a:t>
            </a:r>
            <a:r>
              <a:rPr lang="ru-RU" sz="2000" dirty="0" err="1" smtClean="0"/>
              <a:t>санағанда</a:t>
            </a:r>
            <a:r>
              <a:rPr lang="ru-RU" sz="2000" dirty="0" smtClean="0"/>
              <a:t> </a:t>
            </a:r>
            <a:r>
              <a:rPr lang="ru-RU" sz="2000" dirty="0" err="1" smtClean="0"/>
              <a:t>Баумоля</a:t>
            </a:r>
            <a:r>
              <a:rPr lang="ru-RU" sz="2000" dirty="0" smtClean="0"/>
              <a:t> </a:t>
            </a:r>
            <a:r>
              <a:rPr lang="ru-RU" sz="2000" dirty="0" err="1" smtClean="0"/>
              <a:t>оңтайландырма</a:t>
            </a:r>
            <a:r>
              <a:rPr lang="ru-RU" sz="2000" dirty="0" smtClean="0"/>
              <a:t> </a:t>
            </a:r>
            <a:r>
              <a:rPr lang="ru-RU" sz="2000" dirty="0" err="1" smtClean="0"/>
              <a:t>үлгісі</a:t>
            </a:r>
            <a:r>
              <a:rPr lang="ru-RU" sz="2000" dirty="0" smtClean="0"/>
              <a:t> </a:t>
            </a:r>
            <a:r>
              <a:rPr lang="ru-RU" sz="2000" dirty="0" err="1" smtClean="0"/>
              <a:t>салынды</a:t>
            </a:r>
            <a:r>
              <a:rPr lang="ru-RU" sz="2000" dirty="0" smtClean="0"/>
              <a:t>, </a:t>
            </a:r>
            <a:r>
              <a:rPr lang="ru-RU" sz="2000" dirty="0" err="1" smtClean="0"/>
              <a:t>ол</a:t>
            </a:r>
            <a:r>
              <a:rPr lang="ru-RU" sz="2000" dirty="0" smtClean="0"/>
              <a:t> </a:t>
            </a:r>
            <a:r>
              <a:rPr lang="ru-RU" sz="2000" dirty="0" err="1" smtClean="0"/>
              <a:t>толықтырулардың</a:t>
            </a:r>
            <a:r>
              <a:rPr lang="ru-RU" sz="2000" dirty="0" smtClean="0"/>
              <a:t> </a:t>
            </a:r>
            <a:r>
              <a:rPr lang="ru-RU" sz="2000" dirty="0" err="1" smtClean="0"/>
              <a:t>жиілігін</a:t>
            </a:r>
            <a:r>
              <a:rPr lang="ru-RU" sz="2000" dirty="0" smtClean="0"/>
              <a:t> </a:t>
            </a:r>
            <a:r>
              <a:rPr lang="ru-RU" sz="2000" dirty="0" err="1" smtClean="0"/>
              <a:t>тиімді</a:t>
            </a:r>
            <a:r>
              <a:rPr lang="ru-RU" sz="2000" dirty="0" smtClean="0"/>
              <a:t> </a:t>
            </a:r>
            <a:r>
              <a:rPr lang="ru-RU" sz="2000" dirty="0" err="1" smtClean="0"/>
              <a:t>толтыру</a:t>
            </a:r>
            <a:r>
              <a:rPr lang="ru-RU" sz="2000" dirty="0" smtClean="0"/>
              <a:t> мен </a:t>
            </a:r>
            <a:r>
              <a:rPr lang="ru-RU" sz="2000" dirty="0" err="1" smtClean="0"/>
              <a:t>жиынтық</a:t>
            </a:r>
            <a:r>
              <a:rPr lang="ru-RU" sz="2000" dirty="0" smtClean="0"/>
              <a:t> </a:t>
            </a:r>
            <a:r>
              <a:rPr lang="ru-RU" sz="2000" dirty="0" err="1" smtClean="0"/>
              <a:t>жоғалулар</a:t>
            </a:r>
            <a:r>
              <a:rPr lang="ru-RU" sz="2000" dirty="0" smtClean="0"/>
              <a:t> </a:t>
            </a:r>
            <a:r>
              <a:rPr lang="ru-RU" sz="2000" dirty="0" err="1" smtClean="0"/>
              <a:t>минималды</a:t>
            </a:r>
            <a:r>
              <a:rPr lang="ru-RU" sz="2000" dirty="0" smtClean="0"/>
              <a:t> </a:t>
            </a:r>
            <a:r>
              <a:rPr lang="ru-RU" sz="2000" dirty="0" err="1" smtClean="0"/>
              <a:t>болатын</a:t>
            </a:r>
            <a:r>
              <a:rPr lang="ru-RU" sz="2000" dirty="0" smtClean="0"/>
              <a:t> </a:t>
            </a:r>
            <a:r>
              <a:rPr lang="ru-RU" sz="2000" dirty="0" err="1" smtClean="0"/>
              <a:t>ақшалай</a:t>
            </a:r>
            <a:r>
              <a:rPr lang="ru-RU" sz="2000" dirty="0" smtClean="0"/>
              <a:t> </a:t>
            </a:r>
            <a:r>
              <a:rPr lang="ru-RU" sz="2000" dirty="0" err="1" smtClean="0"/>
              <a:t>қаражаттардың</a:t>
            </a:r>
            <a:r>
              <a:rPr lang="ru-RU" sz="2000" dirty="0" smtClean="0"/>
              <a:t> </a:t>
            </a:r>
            <a:r>
              <a:rPr lang="ru-RU" sz="2000" dirty="0" err="1" smtClean="0"/>
              <a:t>қалдығының</a:t>
            </a:r>
            <a:r>
              <a:rPr lang="ru-RU" sz="2000" dirty="0" smtClean="0"/>
              <a:t> </a:t>
            </a:r>
            <a:r>
              <a:rPr lang="ru-RU" sz="2000" dirty="0" err="1" smtClean="0"/>
              <a:t>тиімді</a:t>
            </a:r>
            <a:r>
              <a:rPr lang="ru-RU" sz="2000" dirty="0" smtClean="0"/>
              <a:t> </a:t>
            </a:r>
            <a:r>
              <a:rPr lang="ru-RU" sz="2000" dirty="0" err="1" smtClean="0"/>
              <a:t>мөлшерін</a:t>
            </a:r>
            <a:r>
              <a:rPr lang="ru-RU" sz="2000" dirty="0" smtClean="0"/>
              <a:t> </a:t>
            </a:r>
            <a:r>
              <a:rPr lang="ru-RU" sz="2000" dirty="0" err="1" smtClean="0"/>
              <a:t>анықтауға</a:t>
            </a:r>
            <a:r>
              <a:rPr lang="ru-RU" sz="2000" dirty="0" smtClean="0"/>
              <a:t> </a:t>
            </a:r>
            <a:r>
              <a:rPr lang="ru-RU" sz="2000" dirty="0" err="1" smtClean="0"/>
              <a:t>мүмкіндік</a:t>
            </a:r>
            <a:r>
              <a:rPr lang="ru-RU" sz="2000" dirty="0" smtClean="0"/>
              <a:t> </a:t>
            </a:r>
            <a:r>
              <a:rPr lang="ru-RU" sz="2000" dirty="0" err="1" smtClean="0"/>
              <a:t>береді</a:t>
            </a:r>
            <a:r>
              <a:rPr lang="ru-RU" sz="2000" dirty="0" smtClean="0"/>
              <a:t> (2сурет).</a:t>
            </a:r>
          </a:p>
          <a:p>
            <a:pPr>
              <a:defRPr/>
            </a:pPr>
            <a:endParaRPr lang="ru-RU" sz="2000" dirty="0" smtClean="0"/>
          </a:p>
          <a:p>
            <a:pPr marL="609600" indent="-609600" eaLnBrk="1" hangingPunct="1">
              <a:buFontTx/>
              <a:buNone/>
              <a:defRPr/>
            </a:pPr>
            <a:endParaRPr lang="ru-RU" sz="20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285750" y="142875"/>
            <a:ext cx="8362950" cy="6480175"/>
          </a:xfrm>
        </p:spPr>
        <p:txBody>
          <a:bodyPr/>
          <a:lstStyle/>
          <a:p>
            <a:pPr algn="ctr">
              <a:buFontTx/>
              <a:buNone/>
            </a:pPr>
            <a:r>
              <a:rPr lang="ru-RU" sz="2000" b="1" smtClean="0"/>
              <a:t>Баумоля әдісіне сәйкес ақшалай қаражаттардың қалдықтарының тиімді мөлшерінің құрылу схемасы</a:t>
            </a:r>
          </a:p>
          <a:p>
            <a:pPr algn="ctr" eaLnBrk="1" hangingPunct="1">
              <a:buFontTx/>
              <a:buNone/>
            </a:pPr>
            <a:endParaRPr lang="ru-RU" sz="2400" b="1" smtClean="0"/>
          </a:p>
        </p:txBody>
      </p:sp>
      <p:sp>
        <p:nvSpPr>
          <p:cNvPr id="35843" name="Freeform 3"/>
          <p:cNvSpPr>
            <a:spLocks/>
          </p:cNvSpPr>
          <p:nvPr/>
        </p:nvSpPr>
        <p:spPr bwMode="auto">
          <a:xfrm>
            <a:off x="2470150" y="1773238"/>
            <a:ext cx="1588" cy="3311525"/>
          </a:xfrm>
          <a:custGeom>
            <a:avLst/>
            <a:gdLst>
              <a:gd name="T0" fmla="*/ 0 w 1"/>
              <a:gd name="T1" fmla="*/ 0 h 2086"/>
              <a:gd name="T2" fmla="*/ 0 w 1"/>
              <a:gd name="T3" fmla="*/ 2147483647 h 2086"/>
              <a:gd name="T4" fmla="*/ 0 60000 65536"/>
              <a:gd name="T5" fmla="*/ 0 60000 65536"/>
              <a:gd name="T6" fmla="*/ 0 w 1"/>
              <a:gd name="T7" fmla="*/ 0 h 2086"/>
              <a:gd name="T8" fmla="*/ 1 w 1"/>
              <a:gd name="T9" fmla="*/ 2086 h 2086"/>
            </a:gdLst>
            <a:ahLst/>
            <a:cxnLst>
              <a:cxn ang="T4">
                <a:pos x="T0" y="T1"/>
              </a:cxn>
              <a:cxn ang="T5">
                <a:pos x="T2" y="T3"/>
              </a:cxn>
            </a:cxnLst>
            <a:rect l="T6" t="T7" r="T8" b="T9"/>
            <a:pathLst>
              <a:path w="1" h="2086">
                <a:moveTo>
                  <a:pt x="0" y="0"/>
                </a:moveTo>
                <a:lnTo>
                  <a:pt x="0" y="2086"/>
                </a:lnTo>
              </a:path>
            </a:pathLst>
          </a:custGeom>
          <a:noFill/>
          <a:ln w="9525">
            <a:solidFill>
              <a:schemeClr val="tx1"/>
            </a:solidFill>
            <a:round/>
            <a:headEnd/>
            <a:tailEnd/>
          </a:ln>
        </p:spPr>
        <p:txBody>
          <a:bodyPr/>
          <a:lstStyle/>
          <a:p>
            <a:endParaRPr lang="ru-RU"/>
          </a:p>
        </p:txBody>
      </p:sp>
      <p:sp>
        <p:nvSpPr>
          <p:cNvPr id="35844" name="Line 4"/>
          <p:cNvSpPr>
            <a:spLocks noChangeShapeType="1"/>
          </p:cNvSpPr>
          <p:nvPr/>
        </p:nvSpPr>
        <p:spPr bwMode="auto">
          <a:xfrm>
            <a:off x="2468563" y="5084763"/>
            <a:ext cx="3816350" cy="0"/>
          </a:xfrm>
          <a:prstGeom prst="line">
            <a:avLst/>
          </a:prstGeom>
          <a:noFill/>
          <a:ln w="9525">
            <a:solidFill>
              <a:schemeClr val="tx1"/>
            </a:solidFill>
            <a:round/>
            <a:headEnd/>
            <a:tailEnd/>
          </a:ln>
        </p:spPr>
        <p:txBody>
          <a:bodyPr/>
          <a:lstStyle/>
          <a:p>
            <a:endParaRPr lang="ru-RU"/>
          </a:p>
        </p:txBody>
      </p:sp>
      <p:sp>
        <p:nvSpPr>
          <p:cNvPr id="35845" name="Text Box 5"/>
          <p:cNvSpPr txBox="1">
            <a:spLocks noChangeArrowheads="1"/>
          </p:cNvSpPr>
          <p:nvPr/>
        </p:nvSpPr>
        <p:spPr bwMode="auto">
          <a:xfrm>
            <a:off x="0" y="1428750"/>
            <a:ext cx="2714625" cy="1323975"/>
          </a:xfrm>
          <a:prstGeom prst="rect">
            <a:avLst/>
          </a:prstGeom>
          <a:noFill/>
          <a:ln w="9525">
            <a:noFill/>
            <a:miter lim="800000"/>
            <a:headEnd/>
            <a:tailEnd/>
          </a:ln>
        </p:spPr>
        <p:txBody>
          <a:bodyPr>
            <a:spAutoFit/>
          </a:bodyPr>
          <a:lstStyle/>
          <a:p>
            <a:pPr algn="ctr"/>
            <a:r>
              <a:rPr lang="kk-KZ" sz="1600"/>
              <a:t>Ақшалай қаражаттардың қалдықтарының толықтыруындағы жоғалту деігейі</a:t>
            </a:r>
            <a:endParaRPr lang="ru-RU" sz="1600"/>
          </a:p>
        </p:txBody>
      </p:sp>
      <p:sp>
        <p:nvSpPr>
          <p:cNvPr id="35846" name="Line 6"/>
          <p:cNvSpPr>
            <a:spLocks noChangeShapeType="1"/>
          </p:cNvSpPr>
          <p:nvPr/>
        </p:nvSpPr>
        <p:spPr bwMode="auto">
          <a:xfrm flipV="1">
            <a:off x="2468563" y="3716338"/>
            <a:ext cx="3529012" cy="1368425"/>
          </a:xfrm>
          <a:prstGeom prst="line">
            <a:avLst/>
          </a:prstGeom>
          <a:noFill/>
          <a:ln w="9525">
            <a:solidFill>
              <a:schemeClr val="tx1"/>
            </a:solidFill>
            <a:round/>
            <a:headEnd/>
            <a:tailEnd/>
          </a:ln>
        </p:spPr>
        <p:txBody>
          <a:bodyPr/>
          <a:lstStyle/>
          <a:p>
            <a:endParaRPr lang="ru-RU"/>
          </a:p>
        </p:txBody>
      </p:sp>
      <p:sp>
        <p:nvSpPr>
          <p:cNvPr id="35847" name="Freeform 7"/>
          <p:cNvSpPr>
            <a:spLocks/>
          </p:cNvSpPr>
          <p:nvPr/>
        </p:nvSpPr>
        <p:spPr bwMode="auto">
          <a:xfrm>
            <a:off x="2613025" y="2852738"/>
            <a:ext cx="3756025" cy="2208212"/>
          </a:xfrm>
          <a:custGeom>
            <a:avLst/>
            <a:gdLst>
              <a:gd name="T0" fmla="*/ 0 w 2366"/>
              <a:gd name="T1" fmla="*/ 0 h 1391"/>
              <a:gd name="T2" fmla="*/ 2147483647 w 2366"/>
              <a:gd name="T3" fmla="*/ 2147483647 h 1391"/>
              <a:gd name="T4" fmla="*/ 2147483647 w 2366"/>
              <a:gd name="T5" fmla="*/ 2147483647 h 1391"/>
              <a:gd name="T6" fmla="*/ 2147483647 w 2366"/>
              <a:gd name="T7" fmla="*/ 2147483647 h 1391"/>
              <a:gd name="T8" fmla="*/ 0 60000 65536"/>
              <a:gd name="T9" fmla="*/ 0 60000 65536"/>
              <a:gd name="T10" fmla="*/ 0 60000 65536"/>
              <a:gd name="T11" fmla="*/ 0 60000 65536"/>
              <a:gd name="T12" fmla="*/ 0 w 2366"/>
              <a:gd name="T13" fmla="*/ 0 h 1391"/>
              <a:gd name="T14" fmla="*/ 2366 w 2366"/>
              <a:gd name="T15" fmla="*/ 1391 h 1391"/>
            </a:gdLst>
            <a:ahLst/>
            <a:cxnLst>
              <a:cxn ang="T8">
                <a:pos x="T0" y="T1"/>
              </a:cxn>
              <a:cxn ang="T9">
                <a:pos x="T2" y="T3"/>
              </a:cxn>
              <a:cxn ang="T10">
                <a:pos x="T4" y="T5"/>
              </a:cxn>
              <a:cxn ang="T11">
                <a:pos x="T6" y="T7"/>
              </a:cxn>
            </a:cxnLst>
            <a:rect l="T12" t="T13" r="T14" b="T15"/>
            <a:pathLst>
              <a:path w="2366" h="1391">
                <a:moveTo>
                  <a:pt x="0" y="0"/>
                </a:moveTo>
                <a:cubicBezTo>
                  <a:pt x="230" y="483"/>
                  <a:pt x="461" y="967"/>
                  <a:pt x="816" y="1179"/>
                </a:cubicBezTo>
                <a:cubicBezTo>
                  <a:pt x="1171" y="1391"/>
                  <a:pt x="1898" y="1255"/>
                  <a:pt x="2132" y="1270"/>
                </a:cubicBezTo>
                <a:cubicBezTo>
                  <a:pt x="2366" y="1285"/>
                  <a:pt x="2294" y="1277"/>
                  <a:pt x="2222" y="1270"/>
                </a:cubicBezTo>
              </a:path>
            </a:pathLst>
          </a:custGeom>
          <a:noFill/>
          <a:ln w="9525">
            <a:solidFill>
              <a:schemeClr val="tx1"/>
            </a:solidFill>
            <a:round/>
            <a:headEnd/>
            <a:tailEnd/>
          </a:ln>
        </p:spPr>
        <p:txBody>
          <a:bodyPr/>
          <a:lstStyle/>
          <a:p>
            <a:endParaRPr lang="ru-RU"/>
          </a:p>
        </p:txBody>
      </p:sp>
      <p:sp>
        <p:nvSpPr>
          <p:cNvPr id="35848" name="Freeform 8"/>
          <p:cNvSpPr>
            <a:spLocks/>
          </p:cNvSpPr>
          <p:nvPr/>
        </p:nvSpPr>
        <p:spPr bwMode="auto">
          <a:xfrm>
            <a:off x="2928938" y="2643188"/>
            <a:ext cx="3024187" cy="1582737"/>
          </a:xfrm>
          <a:custGeom>
            <a:avLst/>
            <a:gdLst>
              <a:gd name="T0" fmla="*/ 0 w 1905"/>
              <a:gd name="T1" fmla="*/ 0 h 997"/>
              <a:gd name="T2" fmla="*/ 2147483647 w 1905"/>
              <a:gd name="T3" fmla="*/ 2147483647 h 997"/>
              <a:gd name="T4" fmla="*/ 2147483647 w 1905"/>
              <a:gd name="T5" fmla="*/ 2147483647 h 997"/>
              <a:gd name="T6" fmla="*/ 0 60000 65536"/>
              <a:gd name="T7" fmla="*/ 0 60000 65536"/>
              <a:gd name="T8" fmla="*/ 0 60000 65536"/>
              <a:gd name="T9" fmla="*/ 0 w 1905"/>
              <a:gd name="T10" fmla="*/ 0 h 997"/>
              <a:gd name="T11" fmla="*/ 1905 w 1905"/>
              <a:gd name="T12" fmla="*/ 997 h 997"/>
            </a:gdLst>
            <a:ahLst/>
            <a:cxnLst>
              <a:cxn ang="T6">
                <a:pos x="T0" y="T1"/>
              </a:cxn>
              <a:cxn ang="T7">
                <a:pos x="T2" y="T3"/>
              </a:cxn>
              <a:cxn ang="T8">
                <a:pos x="T4" y="T5"/>
              </a:cxn>
            </a:cxnLst>
            <a:rect l="T9" t="T10" r="T11" b="T12"/>
            <a:pathLst>
              <a:path w="1905" h="997">
                <a:moveTo>
                  <a:pt x="0" y="0"/>
                </a:moveTo>
                <a:cubicBezTo>
                  <a:pt x="113" y="453"/>
                  <a:pt x="227" y="907"/>
                  <a:pt x="544" y="952"/>
                </a:cubicBezTo>
                <a:cubicBezTo>
                  <a:pt x="861" y="997"/>
                  <a:pt x="1678" y="385"/>
                  <a:pt x="1905" y="272"/>
                </a:cubicBezTo>
              </a:path>
            </a:pathLst>
          </a:custGeom>
          <a:noFill/>
          <a:ln w="9525">
            <a:solidFill>
              <a:schemeClr val="tx1"/>
            </a:solidFill>
            <a:round/>
            <a:headEnd/>
            <a:tailEnd/>
          </a:ln>
        </p:spPr>
        <p:txBody>
          <a:bodyPr/>
          <a:lstStyle/>
          <a:p>
            <a:endParaRPr lang="ru-RU"/>
          </a:p>
        </p:txBody>
      </p:sp>
      <p:sp>
        <p:nvSpPr>
          <p:cNvPr id="35849" name="Line 9"/>
          <p:cNvSpPr>
            <a:spLocks noChangeShapeType="1"/>
          </p:cNvSpPr>
          <p:nvPr/>
        </p:nvSpPr>
        <p:spPr bwMode="auto">
          <a:xfrm>
            <a:off x="3765550" y="4292600"/>
            <a:ext cx="0" cy="792163"/>
          </a:xfrm>
          <a:prstGeom prst="line">
            <a:avLst/>
          </a:prstGeom>
          <a:noFill/>
          <a:ln w="9525">
            <a:solidFill>
              <a:schemeClr val="tx1"/>
            </a:solidFill>
            <a:prstDash val="dash"/>
            <a:round/>
            <a:headEnd/>
            <a:tailEnd/>
          </a:ln>
        </p:spPr>
        <p:txBody>
          <a:bodyPr/>
          <a:lstStyle/>
          <a:p>
            <a:endParaRPr lang="ru-RU"/>
          </a:p>
        </p:txBody>
      </p:sp>
      <p:sp>
        <p:nvSpPr>
          <p:cNvPr id="35850" name="Text Box 10"/>
          <p:cNvSpPr txBox="1">
            <a:spLocks noChangeArrowheads="1"/>
          </p:cNvSpPr>
          <p:nvPr/>
        </p:nvSpPr>
        <p:spPr bwMode="auto">
          <a:xfrm>
            <a:off x="3328988" y="5511800"/>
            <a:ext cx="2322512" cy="1077913"/>
          </a:xfrm>
          <a:prstGeom prst="rect">
            <a:avLst/>
          </a:prstGeom>
          <a:noFill/>
          <a:ln w="9525">
            <a:noFill/>
            <a:miter lim="800000"/>
            <a:headEnd/>
            <a:tailEnd/>
          </a:ln>
        </p:spPr>
        <p:txBody>
          <a:bodyPr>
            <a:spAutoFit/>
          </a:bodyPr>
          <a:lstStyle/>
          <a:p>
            <a:r>
              <a:rPr lang="kk-KZ" sz="1600"/>
              <a:t>Ақшалай қаражаттардың қалдықтарының тиімді мөлшері</a:t>
            </a:r>
            <a:endParaRPr lang="ru-RU" sz="1600"/>
          </a:p>
        </p:txBody>
      </p:sp>
      <p:sp>
        <p:nvSpPr>
          <p:cNvPr id="35851" name="Text Box 11"/>
          <p:cNvSpPr txBox="1">
            <a:spLocks noChangeArrowheads="1"/>
          </p:cNvSpPr>
          <p:nvPr/>
        </p:nvSpPr>
        <p:spPr bwMode="auto">
          <a:xfrm>
            <a:off x="6265863" y="4692650"/>
            <a:ext cx="2520950" cy="1077913"/>
          </a:xfrm>
          <a:prstGeom prst="rect">
            <a:avLst/>
          </a:prstGeom>
          <a:noFill/>
          <a:ln w="9525">
            <a:noFill/>
            <a:miter lim="800000"/>
            <a:headEnd/>
            <a:tailEnd/>
          </a:ln>
        </p:spPr>
        <p:txBody>
          <a:bodyPr>
            <a:spAutoFit/>
          </a:bodyPr>
          <a:lstStyle/>
          <a:p>
            <a:r>
              <a:rPr lang="ru-RU" sz="1600"/>
              <a:t>Толықтыру операциясының қызмет ету шығыны бойынша</a:t>
            </a:r>
          </a:p>
        </p:txBody>
      </p:sp>
      <p:sp>
        <p:nvSpPr>
          <p:cNvPr id="35852" name="Text Box 12"/>
          <p:cNvSpPr txBox="1">
            <a:spLocks noChangeArrowheads="1"/>
          </p:cNvSpPr>
          <p:nvPr/>
        </p:nvSpPr>
        <p:spPr bwMode="auto">
          <a:xfrm>
            <a:off x="6048375" y="3286125"/>
            <a:ext cx="2809875" cy="1323975"/>
          </a:xfrm>
          <a:prstGeom prst="rect">
            <a:avLst/>
          </a:prstGeom>
          <a:noFill/>
          <a:ln w="9525">
            <a:noFill/>
            <a:miter lim="800000"/>
            <a:headEnd/>
            <a:tailEnd/>
          </a:ln>
        </p:spPr>
        <p:txBody>
          <a:bodyPr>
            <a:spAutoFit/>
          </a:bodyPr>
          <a:lstStyle/>
          <a:p>
            <a:r>
              <a:rPr lang="ru-RU" sz="1600"/>
              <a:t> Ақшалай қаражаттарды сақтаудағы альтернативті табыстың жоғалуы</a:t>
            </a:r>
          </a:p>
          <a:p>
            <a:endParaRPr lang="ru-RU" sz="1600" b="1"/>
          </a:p>
        </p:txBody>
      </p:sp>
      <p:sp>
        <p:nvSpPr>
          <p:cNvPr id="35853" name="Text Box 13"/>
          <p:cNvSpPr txBox="1">
            <a:spLocks noChangeArrowheads="1"/>
          </p:cNvSpPr>
          <p:nvPr/>
        </p:nvSpPr>
        <p:spPr bwMode="auto">
          <a:xfrm>
            <a:off x="5905500" y="2000250"/>
            <a:ext cx="3024188" cy="1077913"/>
          </a:xfrm>
          <a:prstGeom prst="rect">
            <a:avLst/>
          </a:prstGeom>
          <a:noFill/>
          <a:ln w="9525">
            <a:noFill/>
            <a:miter lim="800000"/>
            <a:headEnd/>
            <a:tailEnd/>
          </a:ln>
        </p:spPr>
        <p:txBody>
          <a:bodyPr>
            <a:spAutoFit/>
          </a:bodyPr>
          <a:lstStyle/>
          <a:p>
            <a:r>
              <a:rPr lang="ru-RU" sz="1600"/>
              <a:t> Ақшалай қаражаттарды құрудағы жоғалту жиынтығы  </a:t>
            </a:r>
          </a:p>
          <a:p>
            <a:endParaRPr lang="ru-RU" sz="1600" b="1"/>
          </a:p>
        </p:txBody>
      </p:sp>
      <p:sp>
        <p:nvSpPr>
          <p:cNvPr id="35854" name="Rectangle 14"/>
          <p:cNvSpPr>
            <a:spLocks noChangeArrowheads="1"/>
          </p:cNvSpPr>
          <p:nvPr/>
        </p:nvSpPr>
        <p:spPr bwMode="auto">
          <a:xfrm>
            <a:off x="3571875" y="5084763"/>
            <a:ext cx="714375" cy="338137"/>
          </a:xfrm>
          <a:prstGeom prst="rect">
            <a:avLst/>
          </a:prstGeom>
          <a:noFill/>
          <a:ln w="9525">
            <a:noFill/>
            <a:miter lim="800000"/>
            <a:headEnd/>
            <a:tailEnd/>
          </a:ln>
        </p:spPr>
        <p:txBody>
          <a:bodyPr>
            <a:spAutoFit/>
          </a:bodyPr>
          <a:lstStyle/>
          <a:p>
            <a:r>
              <a:rPr lang="en-US" sz="1600" b="1"/>
              <a:t>Q</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28625" y="285750"/>
            <a:ext cx="8291513" cy="6429375"/>
          </a:xfrm>
        </p:spPr>
        <p:txBody>
          <a:bodyPr/>
          <a:lstStyle/>
          <a:p>
            <a:pPr>
              <a:buFontTx/>
              <a:buNone/>
              <a:defRPr/>
            </a:pPr>
            <a:r>
              <a:rPr lang="ru-RU" sz="2400" dirty="0" err="1" smtClean="0"/>
              <a:t>Толықтыру</a:t>
            </a:r>
            <a:r>
              <a:rPr lang="ru-RU" sz="2400" dirty="0" smtClean="0"/>
              <a:t> </a:t>
            </a:r>
            <a:r>
              <a:rPr lang="ru-RU" sz="2400" dirty="0" err="1" smtClean="0"/>
              <a:t>сомасы</a:t>
            </a:r>
            <a:r>
              <a:rPr lang="ru-RU" sz="2400" dirty="0" smtClean="0"/>
              <a:t> (Q)</a:t>
            </a:r>
            <a:r>
              <a:rPr lang="ru-RU" sz="2400" dirty="0" err="1" smtClean="0"/>
              <a:t>формуласы</a:t>
            </a:r>
            <a:r>
              <a:rPr lang="ru-RU" sz="2400" dirty="0" smtClean="0"/>
              <a:t> </a:t>
            </a:r>
            <a:r>
              <a:rPr lang="ru-RU" sz="2400" dirty="0" err="1" smtClean="0"/>
              <a:t>бойынша</a:t>
            </a:r>
            <a:r>
              <a:rPr lang="ru-RU" sz="2400" dirty="0" smtClean="0"/>
              <a:t> </a:t>
            </a:r>
            <a:r>
              <a:rPr lang="ru-RU" sz="2400" dirty="0" err="1" smtClean="0"/>
              <a:t>есептеледі</a:t>
            </a:r>
            <a:r>
              <a:rPr lang="ru-RU" sz="2400" dirty="0" smtClean="0"/>
              <a:t>:</a:t>
            </a:r>
          </a:p>
          <a:p>
            <a:pPr>
              <a:buFontTx/>
              <a:buNone/>
              <a:defRPr/>
            </a:pPr>
            <a:endParaRPr lang="ru-RU" sz="2400" b="1" dirty="0" smtClean="0"/>
          </a:p>
          <a:p>
            <a:pPr>
              <a:buFontTx/>
              <a:buNone/>
              <a:defRPr/>
            </a:pPr>
            <a:r>
              <a:rPr lang="en-GB" sz="2400" b="1" dirty="0" smtClean="0"/>
              <a:t>Q</a:t>
            </a:r>
            <a:r>
              <a:rPr lang="ru-RU" sz="2400" b="1" dirty="0" err="1" smtClean="0"/>
              <a:t>=√</a:t>
            </a:r>
            <a:r>
              <a:rPr lang="ru-RU" sz="2400" b="1" dirty="0" smtClean="0"/>
              <a:t>( 2</a:t>
            </a:r>
            <a:r>
              <a:rPr lang="kk-KZ" sz="2400" b="1" dirty="0" smtClean="0"/>
              <a:t>*</a:t>
            </a:r>
            <a:r>
              <a:rPr lang="en-GB" sz="2400" b="1" dirty="0" smtClean="0"/>
              <a:t>V</a:t>
            </a:r>
            <a:r>
              <a:rPr lang="ru-RU" sz="2400" b="1" dirty="0" smtClean="0"/>
              <a:t>*</a:t>
            </a:r>
            <a:r>
              <a:rPr lang="en-GB" sz="2400" b="1" dirty="0" smtClean="0"/>
              <a:t>c</a:t>
            </a:r>
            <a:r>
              <a:rPr lang="ru-RU" sz="2400" b="1" dirty="0" smtClean="0"/>
              <a:t>)/</a:t>
            </a:r>
            <a:r>
              <a:rPr lang="en-GB" sz="2400" b="1" dirty="0" smtClean="0"/>
              <a:t>r</a:t>
            </a:r>
            <a:r>
              <a:rPr lang="ru-RU" sz="2400" dirty="0" smtClean="0"/>
              <a:t>,          </a:t>
            </a:r>
          </a:p>
          <a:p>
            <a:pPr>
              <a:buFontTx/>
              <a:buNone/>
              <a:defRPr/>
            </a:pPr>
            <a:r>
              <a:rPr lang="ru-RU" sz="2400" dirty="0" smtClean="0"/>
              <a:t> </a:t>
            </a:r>
          </a:p>
          <a:p>
            <a:pPr>
              <a:buFontTx/>
              <a:buNone/>
              <a:defRPr/>
            </a:pPr>
            <a:r>
              <a:rPr lang="ru-RU" sz="2400" dirty="0" err="1" smtClean="0"/>
              <a:t>мұнда</a:t>
            </a:r>
            <a:r>
              <a:rPr lang="ru-RU" sz="2400" dirty="0" smtClean="0"/>
              <a:t> V —</a:t>
            </a:r>
            <a:r>
              <a:rPr lang="ru-RU" sz="2400" dirty="0" err="1" smtClean="0"/>
              <a:t>ақшалай</a:t>
            </a:r>
            <a:r>
              <a:rPr lang="ru-RU" sz="2400" dirty="0" smtClean="0"/>
              <a:t> </a:t>
            </a:r>
            <a:r>
              <a:rPr lang="ru-RU" sz="2400" dirty="0" err="1" smtClean="0"/>
              <a:t>қаражаттардың</a:t>
            </a:r>
            <a:r>
              <a:rPr lang="ru-RU" sz="2400" dirty="0" smtClean="0"/>
              <a:t> </a:t>
            </a:r>
            <a:r>
              <a:rPr lang="ru-RU" sz="2400" dirty="0" err="1" smtClean="0"/>
              <a:t>кезеңдегі</a:t>
            </a:r>
            <a:r>
              <a:rPr lang="ru-RU" sz="2400" dirty="0" smtClean="0"/>
              <a:t> </a:t>
            </a:r>
            <a:r>
              <a:rPr lang="ru-RU" sz="2400" dirty="0" err="1" smtClean="0"/>
              <a:t>болжанатын</a:t>
            </a:r>
            <a:r>
              <a:rPr lang="ru-RU" sz="2400" dirty="0" smtClean="0"/>
              <a:t> </a:t>
            </a:r>
            <a:r>
              <a:rPr lang="ru-RU" sz="2400" dirty="0" err="1" smtClean="0"/>
              <a:t>қажеттілігі</a:t>
            </a:r>
            <a:r>
              <a:rPr lang="ru-RU" sz="2400" dirty="0" smtClean="0"/>
              <a:t> (</a:t>
            </a:r>
            <a:r>
              <a:rPr lang="ru-RU" sz="2400" dirty="0" err="1" smtClean="0"/>
              <a:t>жыл</a:t>
            </a:r>
            <a:r>
              <a:rPr lang="ru-RU" sz="2400" dirty="0" smtClean="0"/>
              <a:t>, квартал, ай);</a:t>
            </a:r>
          </a:p>
          <a:p>
            <a:pPr>
              <a:buFontTx/>
              <a:buNone/>
              <a:defRPr/>
            </a:pPr>
            <a:r>
              <a:rPr lang="ru-RU" sz="2400" dirty="0" smtClean="0"/>
              <a:t>с —</a:t>
            </a:r>
            <a:r>
              <a:rPr lang="ru-RU" sz="2400" dirty="0" err="1"/>
              <a:t>қ</a:t>
            </a:r>
            <a:r>
              <a:rPr lang="ru-RU" sz="2400" dirty="0" err="1" smtClean="0"/>
              <a:t>ұнды</a:t>
            </a:r>
            <a:r>
              <a:rPr lang="ru-RU" sz="2400" dirty="0" smtClean="0"/>
              <a:t> </a:t>
            </a:r>
            <a:r>
              <a:rPr lang="ru-RU" sz="2400" dirty="0" err="1" smtClean="0"/>
              <a:t>қағазға</a:t>
            </a:r>
            <a:r>
              <a:rPr lang="ru-RU" sz="2400" dirty="0" smtClean="0"/>
              <a:t> </a:t>
            </a:r>
            <a:r>
              <a:rPr lang="ru-RU" sz="2400" dirty="0" err="1" smtClean="0"/>
              <a:t>ақшалай</a:t>
            </a:r>
            <a:r>
              <a:rPr lang="ru-RU" sz="2400" dirty="0" smtClean="0"/>
              <a:t> </a:t>
            </a:r>
            <a:r>
              <a:rPr lang="ru-RU" sz="2400" dirty="0" err="1" smtClean="0"/>
              <a:t>қаражаттарды</a:t>
            </a:r>
            <a:r>
              <a:rPr lang="ru-RU" sz="2400" dirty="0" smtClean="0"/>
              <a:t> </a:t>
            </a:r>
            <a:r>
              <a:rPr lang="ru-RU" sz="2400" dirty="0" err="1" smtClean="0"/>
              <a:t>конвертациялау</a:t>
            </a:r>
            <a:r>
              <a:rPr lang="ru-RU" sz="2400" dirty="0" smtClean="0"/>
              <a:t> </a:t>
            </a:r>
            <a:r>
              <a:rPr lang="ru-RU" sz="2400" dirty="0" err="1" smtClean="0"/>
              <a:t>бойынша</a:t>
            </a:r>
            <a:r>
              <a:rPr lang="ru-RU" sz="2400" dirty="0" smtClean="0"/>
              <a:t> </a:t>
            </a:r>
            <a:r>
              <a:rPr lang="ru-RU" sz="2400" dirty="0" err="1" smtClean="0"/>
              <a:t>шығындар</a:t>
            </a:r>
            <a:r>
              <a:rPr lang="ru-RU" sz="2400" dirty="0" smtClean="0"/>
              <a:t>;</a:t>
            </a:r>
          </a:p>
          <a:p>
            <a:pPr>
              <a:buFontTx/>
              <a:buNone/>
              <a:defRPr/>
            </a:pPr>
            <a:r>
              <a:rPr lang="ru-RU" sz="2400" dirty="0" smtClean="0"/>
              <a:t>r —</a:t>
            </a:r>
            <a:r>
              <a:rPr lang="ru-RU" sz="2400" dirty="0" err="1" smtClean="0"/>
              <a:t>кәсіпорын</a:t>
            </a:r>
            <a:r>
              <a:rPr lang="ru-RU" sz="2400" dirty="0" smtClean="0"/>
              <a:t> </a:t>
            </a:r>
            <a:r>
              <a:rPr lang="ru-RU" sz="2400" dirty="0" err="1" smtClean="0"/>
              <a:t>үшін</a:t>
            </a:r>
            <a:r>
              <a:rPr lang="ru-RU" sz="2400" dirty="0" smtClean="0"/>
              <a:t> </a:t>
            </a:r>
            <a:r>
              <a:rPr lang="ru-RU" sz="2400" dirty="0" err="1" smtClean="0"/>
              <a:t>қысқа</a:t>
            </a:r>
            <a:r>
              <a:rPr lang="ru-RU" sz="2400" dirty="0" smtClean="0"/>
              <a:t> </a:t>
            </a:r>
            <a:r>
              <a:rPr lang="ru-RU" sz="2400" dirty="0" err="1" smtClean="0"/>
              <a:t>мерзімді</a:t>
            </a:r>
            <a:r>
              <a:rPr lang="ru-RU" sz="2400" dirty="0" smtClean="0"/>
              <a:t> </a:t>
            </a:r>
            <a:r>
              <a:rPr lang="ru-RU" sz="2400" dirty="0" err="1" smtClean="0"/>
              <a:t>қаржылық</a:t>
            </a:r>
            <a:r>
              <a:rPr lang="ru-RU" sz="2400" dirty="0" smtClean="0"/>
              <a:t> </a:t>
            </a:r>
            <a:r>
              <a:rPr lang="ru-RU" sz="2400" dirty="0" err="1" smtClean="0"/>
              <a:t>салым</a:t>
            </a:r>
            <a:r>
              <a:rPr lang="ru-RU" sz="2400" dirty="0" smtClean="0"/>
              <a:t> </a:t>
            </a:r>
            <a:r>
              <a:rPr lang="ru-RU" sz="2400" dirty="0" err="1" smtClean="0"/>
              <a:t>бойынша</a:t>
            </a:r>
            <a:r>
              <a:rPr lang="ru-RU" sz="2400" dirty="0" smtClean="0"/>
              <a:t> </a:t>
            </a:r>
            <a:r>
              <a:rPr lang="ru-RU" sz="2400" dirty="0" err="1" smtClean="0"/>
              <a:t>қолайлы</a:t>
            </a:r>
            <a:r>
              <a:rPr lang="ru-RU" sz="2400" dirty="0" smtClean="0"/>
              <a:t> </a:t>
            </a:r>
            <a:r>
              <a:rPr lang="ru-RU" sz="2400" dirty="0" err="1" smtClean="0"/>
              <a:t>және</a:t>
            </a:r>
            <a:r>
              <a:rPr lang="ru-RU" sz="2400" dirty="0" smtClean="0"/>
              <a:t> </a:t>
            </a:r>
            <a:r>
              <a:rPr lang="ru-RU" sz="2400" dirty="0" err="1" smtClean="0"/>
              <a:t>мүмкін</a:t>
            </a:r>
            <a:r>
              <a:rPr lang="ru-RU" sz="2400" dirty="0" smtClean="0"/>
              <a:t> </a:t>
            </a:r>
            <a:r>
              <a:rPr lang="ru-RU" sz="2400" dirty="0" err="1" smtClean="0"/>
              <a:t>пайыздық</a:t>
            </a:r>
            <a:r>
              <a:rPr lang="ru-RU" sz="2400" dirty="0" smtClean="0"/>
              <a:t> </a:t>
            </a:r>
            <a:r>
              <a:rPr lang="ru-RU" sz="2400" dirty="0" err="1" smtClean="0"/>
              <a:t>түсім</a:t>
            </a:r>
            <a:r>
              <a:rPr lang="ru-RU" sz="2400" dirty="0" smtClean="0"/>
              <a:t>.</a:t>
            </a:r>
          </a:p>
          <a:p>
            <a:pPr marL="609600" indent="-609600" eaLnBrk="1" hangingPunct="1">
              <a:buFontTx/>
              <a:buNone/>
              <a:defRPr/>
            </a:pPr>
            <a:endParaRPr lang="ru-RU" sz="2400"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428625" y="285750"/>
            <a:ext cx="8291513" cy="6429375"/>
          </a:xfrm>
        </p:spPr>
        <p:txBody>
          <a:bodyPr/>
          <a:lstStyle/>
          <a:p>
            <a:pPr>
              <a:buFontTx/>
              <a:buNone/>
            </a:pPr>
            <a:r>
              <a:rPr lang="ru-RU" sz="2400" smtClean="0"/>
              <a:t> Осындай үлгіде , ақшалай қаражаттардың орташа қорлары Q/2 құрайды, ал ақшалай қаражаттардағы бағалы қағаздарды конвертациялау бойынша жалпы мәміле саны (k) тең:</a:t>
            </a:r>
          </a:p>
          <a:p>
            <a:pPr>
              <a:buFontTx/>
              <a:buNone/>
            </a:pPr>
            <a:r>
              <a:rPr lang="ru-RU" sz="2400" smtClean="0"/>
              <a:t>           </a:t>
            </a:r>
            <a:r>
              <a:rPr lang="ru-RU" sz="2400" b="1" smtClean="0"/>
              <a:t>к = V : Q                                                    </a:t>
            </a:r>
            <a:endParaRPr lang="ru-RU" sz="2400" smtClean="0"/>
          </a:p>
          <a:p>
            <a:pPr>
              <a:buFontTx/>
              <a:buNone/>
            </a:pPr>
            <a:r>
              <a:rPr lang="ru-RU" sz="2400" smtClean="0"/>
              <a:t>    Жалпы шығындар (СТ) осындай ақшалай қаражаттарды басқару саясаты бойынша жүзеге асырулар құрайды:</a:t>
            </a:r>
          </a:p>
          <a:p>
            <a:pPr>
              <a:buFontTx/>
              <a:buNone/>
            </a:pPr>
            <a:endParaRPr lang="ru-RU" sz="2400" b="1" smtClean="0"/>
          </a:p>
          <a:p>
            <a:pPr>
              <a:buFontTx/>
              <a:buNone/>
            </a:pPr>
            <a:r>
              <a:rPr lang="ru-RU" sz="2400" b="1" smtClean="0"/>
              <a:t>          СТ</a:t>
            </a:r>
            <a:r>
              <a:rPr lang="en-GB" sz="2400" b="1" smtClean="0"/>
              <a:t>= c</a:t>
            </a:r>
            <a:r>
              <a:rPr lang="ru-RU" sz="2400" b="1" smtClean="0"/>
              <a:t>*</a:t>
            </a:r>
            <a:r>
              <a:rPr lang="en-GB" sz="2400" b="1" smtClean="0"/>
              <a:t>k + r</a:t>
            </a:r>
            <a:r>
              <a:rPr lang="ru-RU" sz="2400" b="1" smtClean="0"/>
              <a:t>*</a:t>
            </a:r>
            <a:r>
              <a:rPr lang="en-GB" sz="2400" b="1" smtClean="0"/>
              <a:t>Q/2</a:t>
            </a:r>
            <a:endParaRPr lang="ru-RU" sz="2400" b="1" smtClean="0"/>
          </a:p>
          <a:p>
            <a:pPr>
              <a:buFontTx/>
              <a:buNone/>
            </a:pPr>
            <a:r>
              <a:rPr lang="ru-RU" sz="2400" smtClean="0"/>
              <a:t>   осы формуладағы бірінші жіктелім өзімен тура шығындарды көрсетеді, екіншісі —оларды бағалы қағаздарда инвестициялау үшін, есептілік шотындағы қорларды сақтаудан алынбаған пайда. </a:t>
            </a:r>
            <a:endParaRPr lang="ru-RU" sz="2400" b="1"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28625" y="285750"/>
            <a:ext cx="8291513" cy="6096000"/>
          </a:xfrm>
        </p:spPr>
        <p:txBody>
          <a:bodyPr/>
          <a:lstStyle/>
          <a:p>
            <a:pPr>
              <a:buFontTx/>
              <a:buNone/>
              <a:defRPr/>
            </a:pPr>
            <a:r>
              <a:rPr lang="ru-RU" sz="2400" b="1" u="sng" dirty="0" smtClean="0">
                <a:solidFill>
                  <a:srgbClr val="FF0000"/>
                </a:solidFill>
              </a:rPr>
              <a:t>Миллера — Орра </a:t>
            </a:r>
            <a:r>
              <a:rPr lang="ru-RU" sz="2400" b="1" u="sng" dirty="0" err="1" smtClean="0">
                <a:solidFill>
                  <a:srgbClr val="FF0000"/>
                </a:solidFill>
              </a:rPr>
              <a:t>моделі</a:t>
            </a:r>
            <a:r>
              <a:rPr lang="ru-RU" sz="2400" b="1" u="sng" dirty="0" smtClean="0">
                <a:solidFill>
                  <a:srgbClr val="FF0000"/>
                </a:solidFill>
              </a:rPr>
              <a:t> </a:t>
            </a:r>
            <a:r>
              <a:rPr lang="ru-RU" sz="2400" b="1" dirty="0" smtClean="0">
                <a:solidFill>
                  <a:srgbClr val="FF0000"/>
                </a:solidFill>
              </a:rPr>
              <a:t>(</a:t>
            </a:r>
            <a:r>
              <a:rPr lang="ru-RU" sz="2400" b="1" dirty="0" smtClean="0">
                <a:solidFill>
                  <a:srgbClr val="FF0000"/>
                </a:solidFill>
              </a:rPr>
              <a:t>1966ж.)</a:t>
            </a:r>
            <a:endParaRPr lang="ru-RU" sz="2400" b="1" dirty="0" smtClean="0">
              <a:solidFill>
                <a:srgbClr val="FF0000"/>
              </a:solidFill>
            </a:endParaRPr>
          </a:p>
          <a:p>
            <a:pPr>
              <a:buFontTx/>
              <a:buNone/>
              <a:defRPr/>
            </a:pPr>
            <a:endParaRPr lang="ru-RU" sz="2400" b="1" dirty="0" smtClean="0"/>
          </a:p>
          <a:p>
            <a:pPr marL="609600" indent="-609600" eaLnBrk="1" hangingPunct="1">
              <a:buFontTx/>
              <a:buNone/>
              <a:defRPr/>
            </a:pPr>
            <a:r>
              <a:rPr lang="ru-RU" sz="2400" dirty="0" smtClean="0"/>
              <a:t>        Осы </a:t>
            </a:r>
            <a:r>
              <a:rPr lang="ru-RU" sz="2400" dirty="0" err="1" smtClean="0"/>
              <a:t>модельдің</a:t>
            </a:r>
            <a:r>
              <a:rPr lang="ru-RU" sz="2400" dirty="0" smtClean="0"/>
              <a:t> </a:t>
            </a:r>
            <a:r>
              <a:rPr lang="ru-RU" sz="2400" dirty="0" err="1" smtClean="0"/>
              <a:t>бастапқы</a:t>
            </a:r>
            <a:r>
              <a:rPr lang="ru-RU" sz="2400" dirty="0" smtClean="0"/>
              <a:t> </a:t>
            </a:r>
            <a:r>
              <a:rPr lang="ru-RU" sz="2400" dirty="0" err="1" smtClean="0"/>
              <a:t>қалпында</a:t>
            </a:r>
            <a:r>
              <a:rPr lang="ru-RU" sz="2400" dirty="0" smtClean="0"/>
              <a:t> </a:t>
            </a:r>
            <a:r>
              <a:rPr lang="ru-RU" sz="2400" dirty="0" err="1" smtClean="0"/>
              <a:t>белгілі</a:t>
            </a:r>
            <a:r>
              <a:rPr lang="ru-RU" sz="2400" dirty="0" smtClean="0"/>
              <a:t> </a:t>
            </a:r>
            <a:r>
              <a:rPr lang="ru-RU" sz="2400" dirty="0" err="1" smtClean="0"/>
              <a:t>бір</a:t>
            </a:r>
            <a:r>
              <a:rPr lang="ru-RU" sz="2400" dirty="0" smtClean="0"/>
              <a:t> </a:t>
            </a:r>
            <a:r>
              <a:rPr lang="ru-RU" sz="2400" dirty="0" err="1" smtClean="0"/>
              <a:t>сақтандыру</a:t>
            </a:r>
            <a:r>
              <a:rPr lang="ru-RU" sz="2400" dirty="0" smtClean="0"/>
              <a:t> </a:t>
            </a:r>
            <a:r>
              <a:rPr lang="ru-RU" sz="2400" dirty="0" err="1" smtClean="0"/>
              <a:t>қорлардың</a:t>
            </a:r>
            <a:r>
              <a:rPr lang="ru-RU" sz="2400" dirty="0" smtClean="0"/>
              <a:t> </a:t>
            </a:r>
            <a:r>
              <a:rPr lang="ru-RU" sz="2400" dirty="0" err="1" smtClean="0"/>
              <a:t>мөлшерінің</a:t>
            </a:r>
            <a:r>
              <a:rPr lang="ru-RU" sz="2400" dirty="0" smtClean="0"/>
              <a:t> бар </a:t>
            </a:r>
            <a:r>
              <a:rPr lang="ru-RU" sz="2400" dirty="0" err="1" smtClean="0"/>
              <a:t>болуы</a:t>
            </a:r>
            <a:r>
              <a:rPr lang="ru-RU" sz="2400" dirty="0" smtClean="0"/>
              <a:t> мен </a:t>
            </a:r>
            <a:r>
              <a:rPr lang="ru-RU" sz="2400" dirty="0" err="1" smtClean="0"/>
              <a:t>белгілі</a:t>
            </a:r>
            <a:r>
              <a:rPr lang="ru-RU" sz="2400" dirty="0" smtClean="0"/>
              <a:t> </a:t>
            </a:r>
            <a:r>
              <a:rPr lang="ru-RU" sz="2400" dirty="0" err="1" smtClean="0"/>
              <a:t>бір</a:t>
            </a:r>
            <a:r>
              <a:rPr lang="ru-RU" sz="2400" dirty="0" smtClean="0"/>
              <a:t> </a:t>
            </a:r>
            <a:r>
              <a:rPr lang="ru-RU" sz="2400" dirty="0" err="1" smtClean="0"/>
              <a:t>ақшалай</a:t>
            </a:r>
            <a:r>
              <a:rPr lang="ru-RU" sz="2400" dirty="0" smtClean="0"/>
              <a:t> </a:t>
            </a:r>
            <a:r>
              <a:rPr lang="ru-RU" sz="2400" dirty="0" err="1" smtClean="0"/>
              <a:t>қаражаттардың</a:t>
            </a:r>
            <a:r>
              <a:rPr lang="ru-RU" sz="2400" dirty="0" smtClean="0"/>
              <a:t> </a:t>
            </a:r>
            <a:r>
              <a:rPr lang="ru-RU" sz="2400" dirty="0" err="1" smtClean="0"/>
              <a:t>бір</a:t>
            </a:r>
            <a:r>
              <a:rPr lang="ru-RU" sz="2400" dirty="0" smtClean="0"/>
              <a:t> </a:t>
            </a:r>
            <a:r>
              <a:rPr lang="ru-RU" sz="2400" dirty="0" err="1" smtClean="0"/>
              <a:t>қалыпты</a:t>
            </a:r>
            <a:r>
              <a:rPr lang="ru-RU" sz="2400" dirty="0" smtClean="0"/>
              <a:t> </a:t>
            </a:r>
            <a:r>
              <a:rPr lang="ru-RU" sz="2400" dirty="0" err="1" smtClean="0"/>
              <a:t>емес</a:t>
            </a:r>
            <a:r>
              <a:rPr lang="ru-RU" sz="2400" dirty="0" smtClean="0"/>
              <a:t> </a:t>
            </a:r>
            <a:r>
              <a:rPr lang="ru-RU" sz="2400" dirty="0" err="1" smtClean="0"/>
              <a:t>шығындалуы</a:t>
            </a:r>
            <a:r>
              <a:rPr lang="ru-RU" sz="2400" dirty="0" smtClean="0"/>
              <a:t>, </a:t>
            </a:r>
            <a:r>
              <a:rPr lang="ru-RU" sz="2400" dirty="0" err="1" smtClean="0"/>
              <a:t>сәйкесінше</a:t>
            </a:r>
            <a:r>
              <a:rPr lang="ru-RU" sz="2400" dirty="0" smtClean="0"/>
              <a:t> </a:t>
            </a:r>
            <a:r>
              <a:rPr lang="ru-RU" sz="2400" dirty="0" err="1" smtClean="0"/>
              <a:t>ақшалай</a:t>
            </a:r>
            <a:r>
              <a:rPr lang="ru-RU" sz="2400" dirty="0" smtClean="0"/>
              <a:t> </a:t>
            </a:r>
            <a:r>
              <a:rPr lang="ru-RU" sz="2400" dirty="0" err="1" smtClean="0"/>
              <a:t>активтердің</a:t>
            </a:r>
            <a:r>
              <a:rPr lang="ru-RU" sz="2400" dirty="0" smtClean="0"/>
              <a:t> </a:t>
            </a:r>
            <a:r>
              <a:rPr lang="ru-RU" sz="2400" dirty="0" err="1" smtClean="0"/>
              <a:t>қалдықтарын</a:t>
            </a:r>
            <a:r>
              <a:rPr lang="ru-RU" sz="2400" dirty="0" smtClean="0"/>
              <a:t> да </a:t>
            </a:r>
            <a:r>
              <a:rPr lang="ru-RU" sz="2400" dirty="0" err="1" smtClean="0"/>
              <a:t>қарастырады</a:t>
            </a:r>
            <a:r>
              <a:rPr lang="ru-RU" sz="2400" dirty="0" smtClean="0"/>
              <a:t>. </a:t>
            </a:r>
            <a:r>
              <a:rPr lang="ru-RU" sz="2400" dirty="0" err="1" smtClean="0"/>
              <a:t>Ақшалай</a:t>
            </a:r>
            <a:r>
              <a:rPr lang="ru-RU" sz="2400" dirty="0" smtClean="0"/>
              <a:t> </a:t>
            </a:r>
            <a:r>
              <a:rPr lang="ru-RU" sz="2400" dirty="0" err="1" smtClean="0"/>
              <a:t>активтердің</a:t>
            </a:r>
            <a:r>
              <a:rPr lang="ru-RU" sz="2400" dirty="0" smtClean="0"/>
              <a:t> </a:t>
            </a:r>
            <a:r>
              <a:rPr lang="ru-RU" sz="2400" dirty="0" err="1" smtClean="0"/>
              <a:t>қалдықтарын</a:t>
            </a:r>
            <a:r>
              <a:rPr lang="ru-RU" sz="2400" dirty="0" smtClean="0"/>
              <a:t> </a:t>
            </a:r>
            <a:r>
              <a:rPr lang="ru-RU" sz="2400" dirty="0" err="1" smtClean="0"/>
              <a:t>құрудың</a:t>
            </a:r>
            <a:r>
              <a:rPr lang="ru-RU" sz="2400" dirty="0" smtClean="0"/>
              <a:t> </a:t>
            </a:r>
            <a:r>
              <a:rPr lang="ru-RU" sz="2400" dirty="0" err="1" smtClean="0"/>
              <a:t>минималды</a:t>
            </a:r>
            <a:r>
              <a:rPr lang="ru-RU" sz="2400" dirty="0" smtClean="0"/>
              <a:t> </a:t>
            </a:r>
            <a:r>
              <a:rPr lang="ru-RU" sz="2400" dirty="0" err="1" smtClean="0"/>
              <a:t>шегі</a:t>
            </a:r>
            <a:r>
              <a:rPr lang="ru-RU" sz="2400" dirty="0" smtClean="0"/>
              <a:t> </a:t>
            </a:r>
            <a:r>
              <a:rPr lang="ru-RU" sz="2400" dirty="0" err="1" smtClean="0"/>
              <a:t>сақтандыру</a:t>
            </a:r>
            <a:r>
              <a:rPr lang="ru-RU" sz="2400" dirty="0" smtClean="0"/>
              <a:t> </a:t>
            </a:r>
            <a:r>
              <a:rPr lang="ru-RU" sz="2400" dirty="0" err="1" smtClean="0"/>
              <a:t>қалдықтарының</a:t>
            </a:r>
            <a:r>
              <a:rPr lang="ru-RU" sz="2400" dirty="0" smtClean="0"/>
              <a:t> </a:t>
            </a:r>
            <a:r>
              <a:rPr lang="ru-RU" sz="2400" dirty="0" err="1" smtClean="0"/>
              <a:t>деңгейінде</a:t>
            </a:r>
            <a:r>
              <a:rPr lang="ru-RU" sz="2400" dirty="0" smtClean="0"/>
              <a:t> </a:t>
            </a:r>
            <a:r>
              <a:rPr lang="ru-RU" sz="2400" dirty="0" err="1" smtClean="0"/>
              <a:t>қабылданады</a:t>
            </a:r>
            <a:r>
              <a:rPr lang="ru-RU" sz="2400" dirty="0" smtClean="0"/>
              <a:t>, ал </a:t>
            </a:r>
            <a:r>
              <a:rPr lang="ru-RU" sz="2400" dirty="0" err="1" smtClean="0"/>
              <a:t>максималды</a:t>
            </a:r>
            <a:r>
              <a:rPr lang="ru-RU" sz="2400" dirty="0" smtClean="0"/>
              <a:t>- </a:t>
            </a:r>
            <a:r>
              <a:rPr lang="ru-RU" sz="2400" dirty="0" err="1" smtClean="0"/>
              <a:t>сақтандыру</a:t>
            </a:r>
            <a:r>
              <a:rPr lang="ru-RU" sz="2400" dirty="0" smtClean="0"/>
              <a:t> </a:t>
            </a:r>
            <a:r>
              <a:rPr lang="ru-RU" sz="2400" dirty="0" err="1" smtClean="0"/>
              <a:t>қалдықтарының</a:t>
            </a:r>
            <a:r>
              <a:rPr lang="ru-RU" sz="2400" dirty="0" smtClean="0"/>
              <a:t> </a:t>
            </a:r>
            <a:r>
              <a:rPr lang="ru-RU" sz="2400" dirty="0" err="1" smtClean="0"/>
              <a:t>мөлшері</a:t>
            </a:r>
            <a:r>
              <a:rPr lang="ru-RU" sz="2400" dirty="0" smtClean="0"/>
              <a:t> </a:t>
            </a:r>
            <a:r>
              <a:rPr lang="ru-RU" sz="2400" dirty="0" err="1" smtClean="0"/>
              <a:t>үш</a:t>
            </a:r>
            <a:r>
              <a:rPr lang="ru-RU" sz="2400" dirty="0"/>
              <a:t> </a:t>
            </a:r>
            <a:r>
              <a:rPr lang="ru-RU" sz="2400" dirty="0" err="1"/>
              <a:t>дүркін</a:t>
            </a:r>
            <a:r>
              <a:rPr lang="ru-RU" sz="2400" dirty="0"/>
              <a:t>(трехкратного</a:t>
            </a:r>
            <a:r>
              <a:rPr lang="ru-RU" sz="2400" dirty="0" smtClean="0"/>
              <a:t>) </a:t>
            </a:r>
            <a:r>
              <a:rPr lang="ru-RU" sz="2400" dirty="0" err="1" smtClean="0"/>
              <a:t>деңгейде</a:t>
            </a:r>
            <a:r>
              <a:rPr lang="ru-RU" sz="2400" dirty="0" smtClean="0"/>
              <a:t> </a:t>
            </a:r>
            <a:r>
              <a:rPr lang="ru-RU" sz="2400" dirty="0" err="1" smtClean="0"/>
              <a:t>қабылданады</a:t>
            </a:r>
            <a:r>
              <a:rPr lang="ru-RU" sz="2400" dirty="0" smtClean="0"/>
              <a:t>. </a:t>
            </a:r>
          </a:p>
          <a:p>
            <a:pPr marL="609600" indent="-609600" eaLnBrk="1" hangingPunct="1">
              <a:buFontTx/>
              <a:buNone/>
              <a:defRPr/>
            </a:pPr>
            <a:endParaRPr lang="ru-RU" sz="2400" b="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28625" y="285750"/>
            <a:ext cx="8291513" cy="6096000"/>
          </a:xfrm>
        </p:spPr>
        <p:txBody>
          <a:bodyPr/>
          <a:lstStyle/>
          <a:p>
            <a:pPr>
              <a:buFontTx/>
              <a:buNone/>
              <a:defRPr/>
            </a:pPr>
            <a:r>
              <a:rPr lang="ru-RU" sz="2400" b="1" dirty="0" smtClean="0"/>
              <a:t>      </a:t>
            </a:r>
            <a:r>
              <a:rPr lang="ru-RU" sz="2400" b="1" dirty="0" err="1" smtClean="0"/>
              <a:t>Моделді</a:t>
            </a:r>
            <a:r>
              <a:rPr lang="ru-RU" sz="2400" b="1" dirty="0" smtClean="0"/>
              <a:t> </a:t>
            </a:r>
            <a:r>
              <a:rPr lang="ru-RU" sz="2400" b="1" dirty="0" err="1" smtClean="0"/>
              <a:t>жүзеге</a:t>
            </a:r>
            <a:r>
              <a:rPr lang="ru-RU" sz="2400" b="1" dirty="0" smtClean="0"/>
              <a:t> </a:t>
            </a:r>
            <a:r>
              <a:rPr lang="ru-RU" sz="2400" b="1" dirty="0" err="1" smtClean="0"/>
              <a:t>асыру</a:t>
            </a:r>
            <a:r>
              <a:rPr lang="ru-RU" sz="2400" b="1" dirty="0" smtClean="0"/>
              <a:t> </a:t>
            </a:r>
            <a:r>
              <a:rPr lang="ru-RU" sz="2400" b="1" dirty="0" err="1" smtClean="0"/>
              <a:t>бірнеше</a:t>
            </a:r>
            <a:r>
              <a:rPr lang="ru-RU" sz="2400" b="1" dirty="0" smtClean="0"/>
              <a:t> </a:t>
            </a:r>
            <a:r>
              <a:rPr lang="ru-RU" sz="2400" b="1" dirty="0" err="1" smtClean="0"/>
              <a:t>этаптарда</a:t>
            </a:r>
            <a:r>
              <a:rPr lang="ru-RU" sz="2400" b="1" dirty="0" smtClean="0"/>
              <a:t> </a:t>
            </a:r>
            <a:r>
              <a:rPr lang="ru-RU" sz="2400" b="1" dirty="0" err="1" smtClean="0"/>
              <a:t>орындалады</a:t>
            </a:r>
            <a:r>
              <a:rPr lang="ru-RU" sz="2400" b="1" dirty="0" smtClean="0"/>
              <a:t>:</a:t>
            </a:r>
          </a:p>
          <a:p>
            <a:pPr>
              <a:buFontTx/>
              <a:buNone/>
              <a:defRPr/>
            </a:pPr>
            <a:r>
              <a:rPr lang="ru-RU" sz="2400" b="1" dirty="0" smtClean="0"/>
              <a:t>1. </a:t>
            </a:r>
            <a:r>
              <a:rPr lang="ru-RU" sz="2400" dirty="0" err="1" smtClean="0"/>
              <a:t>Есеп</a:t>
            </a:r>
            <a:r>
              <a:rPr lang="ru-RU" sz="2400" dirty="0" smtClean="0"/>
              <a:t> </a:t>
            </a:r>
            <a:r>
              <a:rPr lang="ru-RU" sz="2400" dirty="0" err="1"/>
              <a:t>шотта</a:t>
            </a:r>
            <a:r>
              <a:rPr lang="ru-RU" sz="2400" dirty="0"/>
              <a:t> </a:t>
            </a:r>
            <a:r>
              <a:rPr lang="ru-RU" sz="2400" dirty="0" err="1"/>
              <a:t>үнемі</a:t>
            </a:r>
            <a:r>
              <a:rPr lang="ru-RU" sz="2400" dirty="0"/>
              <a:t> </a:t>
            </a:r>
            <a:r>
              <a:rPr lang="ru-RU" sz="2400" dirty="0" err="1"/>
              <a:t>мақсатты</a:t>
            </a:r>
            <a:r>
              <a:rPr lang="ru-RU" sz="2400" dirty="0"/>
              <a:t> </a:t>
            </a:r>
            <a:r>
              <a:rPr lang="ru-RU" sz="2400" dirty="0" err="1" smtClean="0"/>
              <a:t>болатын</a:t>
            </a:r>
            <a:r>
              <a:rPr lang="ru-RU" sz="2400" dirty="0" smtClean="0"/>
              <a:t>, </a:t>
            </a:r>
            <a:r>
              <a:rPr lang="ru-RU" sz="2400" dirty="0" err="1"/>
              <a:t>а</a:t>
            </a:r>
            <a:r>
              <a:rPr lang="ru-RU" sz="2400" dirty="0" err="1" smtClean="0"/>
              <a:t>қшалай</a:t>
            </a:r>
            <a:r>
              <a:rPr lang="ru-RU" sz="2400" dirty="0" smtClean="0"/>
              <a:t> </a:t>
            </a:r>
            <a:r>
              <a:rPr lang="ru-RU" sz="2400" dirty="0" err="1" smtClean="0"/>
              <a:t>қаражаттардың</a:t>
            </a:r>
            <a:r>
              <a:rPr lang="ru-RU" sz="2400" dirty="0" smtClean="0"/>
              <a:t> </a:t>
            </a:r>
            <a:r>
              <a:rPr lang="ru-RU" sz="2400" dirty="0" err="1" smtClean="0"/>
              <a:t>минималды</a:t>
            </a:r>
            <a:r>
              <a:rPr lang="ru-RU" sz="2400" dirty="0" smtClean="0"/>
              <a:t> </a:t>
            </a:r>
            <a:r>
              <a:rPr lang="ru-RU" sz="2400" dirty="0" err="1" smtClean="0"/>
              <a:t>мөлшері</a:t>
            </a:r>
            <a:r>
              <a:rPr lang="ru-RU" sz="2400" dirty="0" smtClean="0"/>
              <a:t> </a:t>
            </a:r>
            <a:r>
              <a:rPr lang="ru-RU" sz="2400" dirty="0" err="1" smtClean="0"/>
              <a:t>құрылады</a:t>
            </a:r>
            <a:r>
              <a:rPr lang="ru-RU" sz="2400" dirty="0" smtClean="0"/>
              <a:t> (С</a:t>
            </a:r>
            <a:r>
              <a:rPr lang="en-US" sz="2400" dirty="0" smtClean="0"/>
              <a:t>l</a:t>
            </a:r>
            <a:r>
              <a:rPr lang="ru-RU" sz="2400" dirty="0" smtClean="0"/>
              <a:t>), (</a:t>
            </a:r>
            <a:r>
              <a:rPr lang="ru-RU" sz="2400" dirty="0" err="1" smtClean="0"/>
              <a:t>шотты</a:t>
            </a:r>
            <a:r>
              <a:rPr lang="ru-RU" sz="2400" dirty="0" smtClean="0"/>
              <a:t> </a:t>
            </a:r>
            <a:r>
              <a:rPr lang="ru-RU" sz="2400" dirty="0" err="1" smtClean="0"/>
              <a:t>төлеудегі</a:t>
            </a:r>
            <a:r>
              <a:rPr lang="ru-RU" sz="2400" dirty="0" smtClean="0"/>
              <a:t> </a:t>
            </a:r>
            <a:r>
              <a:rPr lang="ru-RU" sz="2400" dirty="0" err="1" smtClean="0"/>
              <a:t>кәсіпорынның</a:t>
            </a:r>
            <a:r>
              <a:rPr lang="ru-RU" sz="2400" dirty="0" smtClean="0"/>
              <a:t> </a:t>
            </a:r>
            <a:r>
              <a:rPr lang="ru-RU" sz="2400" dirty="0" err="1" smtClean="0"/>
              <a:t>орташа</a:t>
            </a:r>
            <a:r>
              <a:rPr lang="ru-RU" sz="2400" dirty="0" smtClean="0"/>
              <a:t> </a:t>
            </a:r>
            <a:r>
              <a:rPr lang="ru-RU" sz="2400" dirty="0" err="1" smtClean="0"/>
              <a:t>қажеттілігінің</a:t>
            </a:r>
            <a:r>
              <a:rPr lang="ru-RU" sz="2400" dirty="0" smtClean="0"/>
              <a:t> </a:t>
            </a:r>
            <a:r>
              <a:rPr lang="ru-RU" sz="2400" dirty="0" err="1" smtClean="0"/>
              <a:t>нәтижесін</a:t>
            </a:r>
            <a:r>
              <a:rPr lang="ru-RU" sz="2400" dirty="0" smtClean="0"/>
              <a:t> </a:t>
            </a:r>
            <a:r>
              <a:rPr lang="ru-RU" sz="2400" dirty="0" err="1" smtClean="0"/>
              <a:t>экспертті</a:t>
            </a:r>
            <a:r>
              <a:rPr lang="ru-RU" sz="2400" dirty="0" smtClean="0"/>
              <a:t> </a:t>
            </a:r>
            <a:r>
              <a:rPr lang="ru-RU" sz="2400" dirty="0" err="1" smtClean="0"/>
              <a:t>жолмен</a:t>
            </a:r>
            <a:r>
              <a:rPr lang="ru-RU" sz="2400" dirty="0" smtClean="0"/>
              <a:t> </a:t>
            </a:r>
            <a:r>
              <a:rPr lang="ru-RU" sz="2400" dirty="0" err="1" smtClean="0"/>
              <a:t>анықталады</a:t>
            </a:r>
            <a:r>
              <a:rPr lang="ru-RU" sz="2400" dirty="0" smtClean="0"/>
              <a:t>, </a:t>
            </a:r>
            <a:r>
              <a:rPr lang="ru-RU" sz="2400" dirty="0" err="1" smtClean="0"/>
              <a:t>банктің</a:t>
            </a:r>
            <a:r>
              <a:rPr lang="ru-RU" sz="2400" dirty="0" smtClean="0"/>
              <a:t> </a:t>
            </a:r>
            <a:r>
              <a:rPr lang="ru-RU" sz="2400" dirty="0" err="1" smtClean="0"/>
              <a:t>мүмкін</a:t>
            </a:r>
            <a:r>
              <a:rPr lang="ru-RU" sz="2400" dirty="0" smtClean="0"/>
              <a:t> </a:t>
            </a:r>
            <a:r>
              <a:rPr lang="ru-RU" sz="2400" dirty="0" err="1" smtClean="0"/>
              <a:t>талаптары</a:t>
            </a:r>
            <a:r>
              <a:rPr lang="ru-RU" sz="2400" dirty="0" smtClean="0"/>
              <a:t>, </a:t>
            </a:r>
            <a:r>
              <a:rPr lang="ru-RU" sz="2400" dirty="0" err="1" smtClean="0"/>
              <a:t>кредиттер</a:t>
            </a:r>
            <a:r>
              <a:rPr lang="ru-RU" sz="2400" dirty="0" smtClean="0"/>
              <a:t> </a:t>
            </a:r>
            <a:r>
              <a:rPr lang="ru-RU" sz="2400" dirty="0" err="1" smtClean="0"/>
              <a:t>және</a:t>
            </a:r>
            <a:r>
              <a:rPr lang="ru-RU" sz="2400" dirty="0" smtClean="0"/>
              <a:t> </a:t>
            </a:r>
            <a:r>
              <a:rPr lang="ru-RU" sz="2400" dirty="0" err="1" smtClean="0"/>
              <a:t>басқалар</a:t>
            </a:r>
            <a:r>
              <a:rPr lang="ru-RU" sz="2400" dirty="0" smtClean="0"/>
              <a:t>).</a:t>
            </a:r>
          </a:p>
          <a:p>
            <a:pPr>
              <a:buFontTx/>
              <a:buNone/>
              <a:defRPr/>
            </a:pPr>
            <a:r>
              <a:rPr lang="en-US" sz="2400" b="1" dirty="0" smtClean="0"/>
              <a:t>2</a:t>
            </a:r>
            <a:r>
              <a:rPr lang="ru-RU" sz="2400" b="1" dirty="0" smtClean="0"/>
              <a:t>.</a:t>
            </a:r>
            <a:r>
              <a:rPr lang="en-US" sz="2400" dirty="0" smtClean="0"/>
              <a:t> </a:t>
            </a:r>
            <a:r>
              <a:rPr lang="kk-KZ" sz="2400" dirty="0" smtClean="0"/>
              <a:t> Есеп шоттағы ақшалай қаражаттардың вариация қалдықтарының ауқымын </a:t>
            </a:r>
            <a:r>
              <a:rPr lang="ru-RU" sz="2400" dirty="0" smtClean="0"/>
              <a:t>(</a:t>
            </a:r>
            <a:r>
              <a:rPr lang="en-US" sz="2400" dirty="0" smtClean="0"/>
              <a:t>R</a:t>
            </a:r>
            <a:r>
              <a:rPr lang="ru-RU" sz="2400" dirty="0" smtClean="0"/>
              <a:t>) </a:t>
            </a:r>
            <a:r>
              <a:rPr lang="ru-RU" sz="2400" dirty="0" err="1" smtClean="0"/>
              <a:t>формуласы</a:t>
            </a:r>
            <a:r>
              <a:rPr lang="ru-RU" sz="2400" dirty="0" smtClean="0"/>
              <a:t> </a:t>
            </a:r>
            <a:r>
              <a:rPr lang="ru-RU" sz="2400" dirty="0" err="1" smtClean="0"/>
              <a:t>бойынша</a:t>
            </a:r>
            <a:r>
              <a:rPr lang="ru-RU" sz="2400" dirty="0" smtClean="0"/>
              <a:t>:</a:t>
            </a:r>
          </a:p>
          <a:p>
            <a:pPr>
              <a:buFontTx/>
              <a:buNone/>
              <a:defRPr/>
            </a:pPr>
            <a:r>
              <a:rPr lang="ru-RU" sz="2400" dirty="0" smtClean="0"/>
              <a:t>          </a:t>
            </a:r>
            <a:r>
              <a:rPr lang="en-US" sz="2400" dirty="0" smtClean="0"/>
              <a:t> </a:t>
            </a:r>
            <a:r>
              <a:rPr lang="ru-RU" sz="2400" dirty="0" smtClean="0"/>
              <a:t>  </a:t>
            </a:r>
            <a:r>
              <a:rPr lang="en-US" sz="1800" b="1" dirty="0" smtClean="0"/>
              <a:t>3</a:t>
            </a:r>
            <a:endParaRPr lang="ru-RU" sz="1800" b="1" dirty="0" smtClean="0"/>
          </a:p>
          <a:p>
            <a:pPr>
              <a:buFontTx/>
              <a:buNone/>
              <a:defRPr/>
            </a:pPr>
            <a:r>
              <a:rPr lang="en-US" sz="2400" b="1" dirty="0" smtClean="0"/>
              <a:t>R</a:t>
            </a:r>
            <a:r>
              <a:rPr lang="ru-RU" sz="2400" b="1" dirty="0" smtClean="0"/>
              <a:t> = 3 </a:t>
            </a:r>
            <a:r>
              <a:rPr lang="ru-RU" sz="2400" b="1" dirty="0" err="1" smtClean="0"/>
              <a:t>х</a:t>
            </a:r>
            <a:r>
              <a:rPr lang="ru-RU" sz="2400" b="1" dirty="0" smtClean="0"/>
              <a:t> </a:t>
            </a:r>
            <a:r>
              <a:rPr lang="ru-RU" sz="2400" b="1" dirty="0" err="1" smtClean="0"/>
              <a:t>√</a:t>
            </a:r>
            <a:r>
              <a:rPr lang="ru-RU" sz="2400" b="1" dirty="0" smtClean="0"/>
              <a:t> (3 </a:t>
            </a:r>
            <a:r>
              <a:rPr lang="ru-RU" sz="2400" b="1" dirty="0" err="1" smtClean="0"/>
              <a:t>х</a:t>
            </a:r>
            <a:r>
              <a:rPr lang="ru-RU" sz="2400" b="1" dirty="0" smtClean="0"/>
              <a:t> </a:t>
            </a:r>
            <a:r>
              <a:rPr lang="en-US" sz="2400" b="1" dirty="0" err="1" smtClean="0"/>
              <a:t>Zt</a:t>
            </a:r>
            <a:r>
              <a:rPr lang="ru-RU" sz="2400" b="1" dirty="0" smtClean="0"/>
              <a:t> </a:t>
            </a:r>
            <a:r>
              <a:rPr lang="ru-RU" sz="2400" b="1" dirty="0" err="1" smtClean="0"/>
              <a:t>х</a:t>
            </a:r>
            <a:r>
              <a:rPr lang="ru-RU" sz="2400" b="1" dirty="0" smtClean="0"/>
              <a:t> </a:t>
            </a:r>
            <a:r>
              <a:rPr lang="en-US" sz="2400" b="1" dirty="0" smtClean="0"/>
              <a:t>V</a:t>
            </a:r>
            <a:r>
              <a:rPr lang="ru-RU" sz="2400" b="1" dirty="0" smtClean="0"/>
              <a:t>а</a:t>
            </a:r>
            <a:r>
              <a:rPr lang="en-US" sz="2400" b="1" dirty="0" smtClean="0"/>
              <a:t>r</a:t>
            </a:r>
            <a:r>
              <a:rPr lang="ru-RU" sz="2400" b="1" dirty="0" smtClean="0"/>
              <a:t>) : 4 </a:t>
            </a:r>
            <a:r>
              <a:rPr lang="ru-RU" sz="2400" b="1" dirty="0" err="1" smtClean="0"/>
              <a:t>х</a:t>
            </a:r>
            <a:r>
              <a:rPr lang="ru-RU" sz="2400" b="1" dirty="0" smtClean="0"/>
              <a:t> </a:t>
            </a:r>
            <a:r>
              <a:rPr lang="en-US" sz="2400" b="1" dirty="0" err="1" smtClean="0"/>
              <a:t>Zs</a:t>
            </a:r>
            <a:r>
              <a:rPr lang="ru-RU" sz="2400" b="1" dirty="0" smtClean="0"/>
              <a:t>  </a:t>
            </a:r>
            <a:r>
              <a:rPr lang="ru-RU" sz="2400" dirty="0" smtClean="0"/>
              <a:t>    </a:t>
            </a:r>
            <a:r>
              <a:rPr lang="ru-RU" sz="2400" dirty="0" err="1" smtClean="0"/>
              <a:t>мұнда</a:t>
            </a:r>
            <a:endParaRPr lang="ru-RU" sz="2400" dirty="0" smtClean="0"/>
          </a:p>
          <a:p>
            <a:pPr marL="609600" indent="-609600" eaLnBrk="1" hangingPunct="1">
              <a:buFontTx/>
              <a:buNone/>
              <a:defRPr/>
            </a:pPr>
            <a:endParaRPr lang="ru-RU" sz="2400" b="1"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idx="1"/>
          </p:nvPr>
        </p:nvSpPr>
        <p:spPr>
          <a:xfrm>
            <a:off x="428625" y="285750"/>
            <a:ext cx="8291513" cy="6096000"/>
          </a:xfrm>
        </p:spPr>
        <p:txBody>
          <a:bodyPr/>
          <a:lstStyle/>
          <a:p>
            <a:pPr>
              <a:buFontTx/>
              <a:buNone/>
            </a:pPr>
            <a:endParaRPr lang="ru-RU" sz="2400" smtClean="0"/>
          </a:p>
          <a:p>
            <a:pPr>
              <a:buFontTx/>
              <a:buNone/>
            </a:pPr>
            <a:r>
              <a:rPr lang="en-US" sz="2400" smtClean="0"/>
              <a:t>Zs</a:t>
            </a:r>
            <a:r>
              <a:rPr lang="ru-RU" sz="2400" smtClean="0"/>
              <a:t>–есепті шоттағы қаражаттарды сақтау бойынша шығындар;</a:t>
            </a:r>
          </a:p>
          <a:p>
            <a:pPr>
              <a:buFontTx/>
              <a:buNone/>
            </a:pPr>
            <a:r>
              <a:rPr lang="en-US" sz="2400" smtClean="0"/>
              <a:t>Zt</a:t>
            </a:r>
            <a:r>
              <a:rPr lang="ru-RU" sz="2400" smtClean="0"/>
              <a:t>- ақшалай қаражаттар мен бағалы қағаздардың өзара трансформациясы бойынша шығындар;</a:t>
            </a:r>
          </a:p>
          <a:p>
            <a:pPr>
              <a:buFontTx/>
              <a:buNone/>
            </a:pPr>
            <a:r>
              <a:rPr lang="ru-RU" sz="2400" smtClean="0"/>
              <a:t> </a:t>
            </a:r>
            <a:r>
              <a:rPr lang="en-US" sz="2400" smtClean="0"/>
              <a:t>V</a:t>
            </a:r>
            <a:r>
              <a:rPr lang="ru-RU" sz="2400" smtClean="0"/>
              <a:t>а</a:t>
            </a:r>
            <a:r>
              <a:rPr lang="en-US" sz="2400" smtClean="0"/>
              <a:t>r</a:t>
            </a:r>
            <a:r>
              <a:rPr lang="ru-RU" sz="2400" smtClean="0"/>
              <a:t> –құралдардың есеп айырысу шотына күнде түсетін вариация.</a:t>
            </a:r>
          </a:p>
          <a:p>
            <a:pPr>
              <a:buFontTx/>
              <a:buNone/>
            </a:pPr>
            <a:r>
              <a:rPr lang="ru-RU" sz="2400" smtClean="0"/>
              <a:t> </a:t>
            </a:r>
            <a:r>
              <a:rPr lang="ru-RU" sz="2400" b="1" smtClean="0"/>
              <a:t>3.</a:t>
            </a:r>
            <a:r>
              <a:rPr lang="ru-RU" sz="2400" smtClean="0"/>
              <a:t> Есеп шоттағы ақшалай қаражаттардың шекарасын есептегенде ( С</a:t>
            </a:r>
            <a:r>
              <a:rPr lang="en-US" sz="2400" smtClean="0"/>
              <a:t>h</a:t>
            </a:r>
            <a:r>
              <a:rPr lang="ru-RU" sz="2400" smtClean="0"/>
              <a:t>) асып кеткен жағдайда қысқа мерзімді бағалы қағаздардағы ақшалай қаражаттардың бөлігін конвертациялау керек :</a:t>
            </a:r>
          </a:p>
          <a:p>
            <a:pPr>
              <a:buFontTx/>
              <a:buNone/>
            </a:pPr>
            <a:r>
              <a:rPr lang="ru-RU" sz="2400" smtClean="0"/>
              <a:t>   </a:t>
            </a:r>
          </a:p>
          <a:p>
            <a:pPr>
              <a:buFontTx/>
              <a:buNone/>
            </a:pPr>
            <a:r>
              <a:rPr lang="ru-RU" sz="2400" b="1" i="1" smtClean="0"/>
              <a:t>        С</a:t>
            </a:r>
            <a:r>
              <a:rPr lang="en-US" sz="2400" b="1" i="1" smtClean="0"/>
              <a:t>h</a:t>
            </a:r>
            <a:r>
              <a:rPr lang="ru-RU" sz="2400" b="1" i="1" smtClean="0"/>
              <a:t>  = С</a:t>
            </a:r>
            <a:r>
              <a:rPr lang="en-US" sz="2400" b="1" i="1" smtClean="0"/>
              <a:t>l</a:t>
            </a:r>
            <a:r>
              <a:rPr lang="ru-RU" sz="2400" b="1" i="1" smtClean="0"/>
              <a:t>+ R</a:t>
            </a:r>
          </a:p>
          <a:p>
            <a:pPr>
              <a:buFontTx/>
              <a:buNone/>
            </a:pPr>
            <a:r>
              <a:rPr lang="ru-RU" sz="2400" smtClean="0"/>
              <a:t> </a:t>
            </a:r>
            <a:endParaRPr lang="ru-RU" sz="2400" b="1" i="1"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428625" y="285750"/>
            <a:ext cx="8291513" cy="6096000"/>
          </a:xfrm>
        </p:spPr>
        <p:txBody>
          <a:bodyPr/>
          <a:lstStyle/>
          <a:p>
            <a:pPr>
              <a:buFontTx/>
              <a:buNone/>
            </a:pPr>
            <a:endParaRPr lang="ru-RU" sz="2400" b="1" i="1" smtClean="0"/>
          </a:p>
          <a:p>
            <a:pPr>
              <a:buFontTx/>
              <a:buNone/>
            </a:pPr>
            <a:r>
              <a:rPr lang="ru-RU" sz="2400" smtClean="0"/>
              <a:t> </a:t>
            </a:r>
            <a:r>
              <a:rPr lang="ru-RU" sz="2400" b="1" smtClean="0"/>
              <a:t>4.</a:t>
            </a:r>
            <a:r>
              <a:rPr lang="ru-RU" sz="2400" smtClean="0"/>
              <a:t> (С</a:t>
            </a:r>
            <a:r>
              <a:rPr lang="en-US" sz="2400" smtClean="0"/>
              <a:t>r</a:t>
            </a:r>
            <a:r>
              <a:rPr lang="ru-RU" sz="2400" smtClean="0"/>
              <a:t>) қайтару нүктесін анықтайды – егер есеп шоттағы құралдардың қалдықтары іс жүзінде интервал шекарасынан шықса, есеп шоттағы ақшалай қаражаттардың қалдықтарының көлеміне оралу керек. (С</a:t>
            </a:r>
            <a:r>
              <a:rPr lang="en-US" sz="2400" smtClean="0"/>
              <a:t>l</a:t>
            </a:r>
            <a:r>
              <a:rPr lang="ru-RU" sz="2400" smtClean="0"/>
              <a:t>, С</a:t>
            </a:r>
            <a:r>
              <a:rPr lang="en-US" sz="2400" smtClean="0"/>
              <a:t>h</a:t>
            </a:r>
            <a:r>
              <a:rPr lang="ru-RU" sz="2400" smtClean="0"/>
              <a:t>):</a:t>
            </a:r>
          </a:p>
          <a:p>
            <a:pPr>
              <a:buFontTx/>
              <a:buNone/>
            </a:pPr>
            <a:r>
              <a:rPr lang="ru-RU" sz="2400" smtClean="0"/>
              <a:t> </a:t>
            </a:r>
          </a:p>
          <a:p>
            <a:pPr>
              <a:buFontTx/>
              <a:buNone/>
            </a:pPr>
            <a:r>
              <a:rPr lang="ru-RU" sz="2400" b="1" i="1" smtClean="0"/>
              <a:t>         С</a:t>
            </a:r>
            <a:r>
              <a:rPr lang="en-US" sz="2400" b="1" i="1" smtClean="0"/>
              <a:t>r= </a:t>
            </a:r>
            <a:r>
              <a:rPr lang="ru-RU" sz="2400" b="1" i="1" smtClean="0"/>
              <a:t>С</a:t>
            </a:r>
            <a:r>
              <a:rPr lang="en-US" sz="2400" b="1" i="1" smtClean="0"/>
              <a:t>l+ R</a:t>
            </a:r>
            <a:r>
              <a:rPr lang="ru-RU" sz="2400" b="1" i="1" smtClean="0"/>
              <a:t>/</a:t>
            </a:r>
            <a:r>
              <a:rPr lang="en-US" sz="2400" b="1" i="1" smtClean="0"/>
              <a:t>3</a:t>
            </a:r>
            <a:endParaRPr lang="ru-RU" sz="2400" b="1" i="1" smtClean="0"/>
          </a:p>
          <a:p>
            <a:pPr>
              <a:buFontTx/>
              <a:buNone/>
            </a:pPr>
            <a:endParaRPr lang="ru-RU" sz="2400" i="1" smtClean="0"/>
          </a:p>
          <a:p>
            <a:pPr>
              <a:buFontTx/>
              <a:buNone/>
            </a:pPr>
            <a:r>
              <a:rPr lang="ru-RU" sz="2400" i="1" smtClean="0"/>
              <a:t>        Көрсетілген модельдерден басқа, өзімен Миллера-Орра даму моделі мен Монте-Карло әдісі бойынша имитационды модельдеуді көрсететін , арнайы атақты Стоун моделі алды.</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1"/>
          </p:nvPr>
        </p:nvSpPr>
        <p:spPr>
          <a:xfrm>
            <a:off x="428625" y="285750"/>
            <a:ext cx="8291513" cy="6096000"/>
          </a:xfrm>
        </p:spPr>
        <p:txBody>
          <a:bodyPr/>
          <a:lstStyle/>
          <a:p>
            <a:r>
              <a:rPr lang="ru-RU" sz="2400" smtClean="0"/>
              <a:t> Бірақ берілген моделдерді отандық тәжірибедегі қаржылық менеджментте қолдану қиындығы келесідей себептерден:</a:t>
            </a:r>
          </a:p>
          <a:p>
            <a:r>
              <a:rPr lang="ru-RU" sz="2400" smtClean="0"/>
              <a:t>Айнымалы активтердің көне (хронический) жетіспеушілігі кәсіпорынның ақшалай қаражаттарының қалдығын резервті санағанда жеткілікті мөлшерде құруға мүмкіндік бермейді.</a:t>
            </a:r>
          </a:p>
          <a:p>
            <a:r>
              <a:rPr lang="ru-RU" sz="2400" smtClean="0"/>
              <a:t>Төлем айналымының бәсеңдеуі ақшалай түсімдердің мөлшерін едәуір ауытқулары ақшалай құралдардың қалдық сомасына әсер етуіне алып келеді.</a:t>
            </a:r>
          </a:p>
          <a:p>
            <a:r>
              <a:rPr lang="ru-RU" sz="2400" smtClean="0"/>
              <a:t>Қысқа мерзімді айналыстағы қаржылық құралдардың шектелген тізімі мен төмен өтімділік , оларды қысқа мерзімді салымдарымен байланысты сатып алушылар есебін қолдануда қиындатылады.</a:t>
            </a:r>
          </a:p>
          <a:p>
            <a:pPr>
              <a:buFontTx/>
              <a:buNone/>
            </a:pPr>
            <a:endParaRPr lang="ru-RU" sz="2400" i="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125738"/>
      </p:ext>
    </p:extLst>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3867</TotalTime>
  <Words>1494</Words>
  <Application>Microsoft Office PowerPoint</Application>
  <PresentationFormat>Экран (4:3)</PresentationFormat>
  <Paragraphs>114</Paragraphs>
  <Slides>25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Times New Roman</vt:lpstr>
      <vt:lpstr>Verdana</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УрГУ</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УМКД "Финансовый менеджмент" для ИОНЦ "Бизнес-информатика"</dc:title>
  <dc:creator>Бакунова Т. В.</dc:creator>
  <cp:lastModifiedBy>пк</cp:lastModifiedBy>
  <cp:revision>345</cp:revision>
  <dcterms:created xsi:type="dcterms:W3CDTF">2006-09-06T04:37:44Z</dcterms:created>
  <dcterms:modified xsi:type="dcterms:W3CDTF">2020-04-20T16:47:53Z</dcterms:modified>
</cp:coreProperties>
</file>